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8"/>
  </p:notesMasterIdLst>
  <p:sldIdLst>
    <p:sldId id="257" r:id="rId5"/>
    <p:sldId id="259" r:id="rId6"/>
    <p:sldId id="260" r:id="rId7"/>
  </p:sldIdLst>
  <p:sldSz cx="7556500" cy="10693400"/>
  <p:notesSz cx="6797675" cy="9926638"/>
  <p:embeddedFontLst>
    <p:embeddedFont>
      <p:font typeface="Argent" panose="020B0604020202020204" charset="0"/>
      <p:regular r:id="rId9"/>
    </p:embeddedFont>
    <p:embeddedFont>
      <p:font typeface="Book Antiqua" panose="02040602050305030304" pitchFamily="18" charset="0"/>
      <p:regular r:id="rId10"/>
      <p:bold r:id="rId11"/>
      <p:italic r:id="rId12"/>
      <p:boldItalic r:id="rId13"/>
    </p:embeddedFon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Poppins" panose="020B0604020202020204" charset="0"/>
      <p:regular r:id="rId20"/>
      <p:bold r:id="rId21"/>
      <p:italic r:id="rId22"/>
      <p:boldItalic r:id="rId23"/>
    </p:embeddedFont>
    <p:embeddedFont>
      <p:font typeface="segoe ui historic" panose="020B0502040204020203" pitchFamily="34" charset="0"/>
      <p:regular r:id="rId24"/>
    </p:embeddedFont>
    <p:embeddedFont>
      <p:font typeface="segoe ui historic" panose="020B0502040204020203" pitchFamily="34"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83C7"/>
    <a:srgbClr val="D9C5A7"/>
    <a:srgbClr val="78C1D6"/>
    <a:srgbClr val="87CB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2" d="100"/>
          <a:sy n="62" d="100"/>
        </p:scale>
        <p:origin x="186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8.fntdata"/><Relationship Id="rId20" Type="http://schemas.openxmlformats.org/officeDocument/2006/relationships/font" Target="fonts/font12.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3.fntdata"/><Relationship Id="rId24"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tableStyles" Target="tableStyles.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ie Morris" userId="9b9c8455-1cca-419a-a0dc-f950168de20b" providerId="ADAL" clId="{E34C8AAC-10B3-4D51-833E-F68AE82170FD}"/>
    <pc:docChg chg="delSld">
      <pc:chgData name="Kylie Morris" userId="9b9c8455-1cca-419a-a0dc-f950168de20b" providerId="ADAL" clId="{E34C8AAC-10B3-4D51-833E-F68AE82170FD}" dt="2024-03-15T04:53:00.361" v="0" actId="2696"/>
      <pc:docMkLst>
        <pc:docMk/>
      </pc:docMkLst>
      <pc:sldChg chg="del">
        <pc:chgData name="Kylie Morris" userId="9b9c8455-1cca-419a-a0dc-f950168de20b" providerId="ADAL" clId="{E34C8AAC-10B3-4D51-833E-F68AE82170FD}" dt="2024-03-15T04:53:00.361" v="0" actId="2696"/>
        <pc:sldMkLst>
          <pc:docMk/>
          <pc:sldMk cId="0"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92E3A11-F2B6-4754-AD90-CBAFE3C3828A}" type="datetimeFigureOut">
              <a:rPr lang="en-AU" smtClean="0"/>
              <a:t>15/03/2024</a:t>
            </a:fld>
            <a:endParaRPr lang="en-AU"/>
          </a:p>
        </p:txBody>
      </p:sp>
      <p:sp>
        <p:nvSpPr>
          <p:cNvPr id="4" name="Slide Image Placeholder 3"/>
          <p:cNvSpPr>
            <a:spLocks noGrp="1" noRot="1" noChangeAspect="1"/>
          </p:cNvSpPr>
          <p:nvPr>
            <p:ph type="sldImg" idx="2"/>
          </p:nvPr>
        </p:nvSpPr>
        <p:spPr>
          <a:xfrm>
            <a:off x="2214563" y="1241425"/>
            <a:ext cx="2368550"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83A74104-E7CA-4D5D-876E-DBFA706FB201}" type="slidenum">
              <a:rPr lang="en-AU" smtClean="0"/>
              <a:t>‹#›</a:t>
            </a:fld>
            <a:endParaRPr lang="en-AU"/>
          </a:p>
        </p:txBody>
      </p:sp>
    </p:spTree>
    <p:extLst>
      <p:ext uri="{BB962C8B-B14F-4D97-AF65-F5344CB8AC3E}">
        <p14:creationId xmlns:p14="http://schemas.microsoft.com/office/powerpoint/2010/main" val="3886290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3A74104-E7CA-4D5D-876E-DBFA706FB201}" type="slidenum">
              <a:rPr lang="en-AU" smtClean="0"/>
              <a:t>1</a:t>
            </a:fld>
            <a:endParaRPr lang="en-AU"/>
          </a:p>
        </p:txBody>
      </p:sp>
    </p:spTree>
    <p:extLst>
      <p:ext uri="{BB962C8B-B14F-4D97-AF65-F5344CB8AC3E}">
        <p14:creationId xmlns:p14="http://schemas.microsoft.com/office/powerpoint/2010/main" val="350839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www.wsc.sa.edu.au" TargetMode="External"/><Relationship Id="rId5" Type="http://schemas.openxmlformats.org/officeDocument/2006/relationships/hyperlink" Target="mailto:dl.1035.info@schools.sa.edu.au"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hyperlink" Target="https://www.sahealth.sa.gov.au/wps/wcm/connect/public+content/sa+health+internet/public+health/smoking+the+rules+and+regulations/?fbclid=IwAR0W4knx4TOuzD7X3DE-JDS1_Npb1BjEO01MfR0iRjCg44mX09-yAz6KQBA"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jp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8">
            <a:extLst>
              <a:ext uri="{FF2B5EF4-FFF2-40B4-BE49-F238E27FC236}">
                <a16:creationId xmlns:a16="http://schemas.microsoft.com/office/drawing/2014/main" id="{B01075E3-9AD3-45F2-823F-658ED560836C}"/>
              </a:ext>
            </a:extLst>
          </p:cNvPr>
          <p:cNvSpPr/>
          <p:nvPr/>
        </p:nvSpPr>
        <p:spPr>
          <a:xfrm>
            <a:off x="-2" y="-8260"/>
            <a:ext cx="7556500" cy="714326"/>
          </a:xfrm>
          <a:custGeom>
            <a:avLst/>
            <a:gdLst/>
            <a:ahLst/>
            <a:cxnLst/>
            <a:rect l="l" t="t" r="r" b="b"/>
            <a:pathLst>
              <a:path w="2879872" h="341877">
                <a:moveTo>
                  <a:pt x="0" y="0"/>
                </a:moveTo>
                <a:lnTo>
                  <a:pt x="2879872" y="0"/>
                </a:lnTo>
                <a:lnTo>
                  <a:pt x="2879872" y="341877"/>
                </a:lnTo>
                <a:lnTo>
                  <a:pt x="0" y="341877"/>
                </a:lnTo>
                <a:close/>
              </a:path>
            </a:pathLst>
          </a:custGeom>
          <a:solidFill>
            <a:srgbClr val="BD83C7"/>
          </a:solidFill>
        </p:spPr>
      </p:sp>
      <p:sp>
        <p:nvSpPr>
          <p:cNvPr id="3" name="AutoShape 3"/>
          <p:cNvSpPr/>
          <p:nvPr/>
        </p:nvSpPr>
        <p:spPr>
          <a:xfrm flipV="1">
            <a:off x="-5030" y="3336850"/>
            <a:ext cx="1830200" cy="8900"/>
          </a:xfrm>
          <a:prstGeom prst="line">
            <a:avLst/>
          </a:prstGeom>
          <a:ln w="9525" cap="flat">
            <a:solidFill>
              <a:srgbClr val="BD83C7"/>
            </a:solidFill>
            <a:prstDash val="solid"/>
            <a:headEnd type="none" w="sm" len="sm"/>
            <a:tailEnd type="none" w="sm" len="sm"/>
          </a:ln>
        </p:spPr>
        <p:txBody>
          <a:bodyPr/>
          <a:lstStyle/>
          <a:p>
            <a:endParaRPr lang="en-AU" dirty="0"/>
          </a:p>
        </p:txBody>
      </p:sp>
      <p:sp>
        <p:nvSpPr>
          <p:cNvPr id="10" name="AutoShape 10"/>
          <p:cNvSpPr/>
          <p:nvPr/>
        </p:nvSpPr>
        <p:spPr>
          <a:xfrm rot="-5400000">
            <a:off x="-2633121" y="4430169"/>
            <a:ext cx="8893489" cy="33147"/>
          </a:xfrm>
          <a:prstGeom prst="line">
            <a:avLst/>
          </a:prstGeom>
          <a:ln w="9525" cap="flat">
            <a:solidFill>
              <a:srgbClr val="BD83C7"/>
            </a:solidFill>
            <a:prstDash val="solid"/>
            <a:headEnd type="none" w="sm" len="sm"/>
            <a:tailEnd type="none" w="sm" len="sm"/>
          </a:ln>
        </p:spPr>
      </p:sp>
      <p:sp>
        <p:nvSpPr>
          <p:cNvPr id="14" name="TextBox 14"/>
          <p:cNvSpPr txBox="1"/>
          <p:nvPr/>
        </p:nvSpPr>
        <p:spPr>
          <a:xfrm>
            <a:off x="1478662" y="-9143"/>
            <a:ext cx="4599172" cy="707643"/>
          </a:xfrm>
          <a:prstGeom prst="rect">
            <a:avLst/>
          </a:prstGeom>
        </p:spPr>
        <p:txBody>
          <a:bodyPr lIns="0" tIns="0" rIns="0" bIns="0" rtlCol="0" anchor="t">
            <a:spAutoFit/>
          </a:bodyPr>
          <a:lstStyle/>
          <a:p>
            <a:pPr>
              <a:lnSpc>
                <a:spcPts val="5743"/>
              </a:lnSpc>
              <a:spcBef>
                <a:spcPct val="0"/>
              </a:spcBef>
            </a:pPr>
            <a:r>
              <a:rPr lang="en-US" sz="4102" dirty="0">
                <a:solidFill>
                  <a:srgbClr val="FFFFFF"/>
                </a:solidFill>
                <a:latin typeface="Argent"/>
              </a:rPr>
              <a:t>Principal's Welcome</a:t>
            </a:r>
          </a:p>
        </p:txBody>
      </p:sp>
      <p:sp>
        <p:nvSpPr>
          <p:cNvPr id="16" name="TextBox 16"/>
          <p:cNvSpPr txBox="1"/>
          <p:nvPr/>
        </p:nvSpPr>
        <p:spPr>
          <a:xfrm>
            <a:off x="120710" y="3055452"/>
            <a:ext cx="1828740" cy="305276"/>
          </a:xfrm>
          <a:prstGeom prst="rect">
            <a:avLst/>
          </a:prstGeom>
        </p:spPr>
        <p:txBody>
          <a:bodyPr lIns="0" tIns="0" rIns="0" bIns="0" rtlCol="0" anchor="t">
            <a:spAutoFit/>
          </a:bodyPr>
          <a:lstStyle/>
          <a:p>
            <a:pPr>
              <a:lnSpc>
                <a:spcPts val="2535"/>
              </a:lnSpc>
              <a:spcBef>
                <a:spcPct val="0"/>
              </a:spcBef>
            </a:pPr>
            <a:r>
              <a:rPr lang="en-US" sz="1810" b="1" i="1" dirty="0">
                <a:solidFill>
                  <a:srgbClr val="BD83C7"/>
                </a:solidFill>
                <a:latin typeface="Book Antiqua" panose="02040602050305030304" pitchFamily="18" charset="0"/>
              </a:rPr>
              <a:t>Tricia Richman</a:t>
            </a:r>
          </a:p>
        </p:txBody>
      </p:sp>
      <p:sp>
        <p:nvSpPr>
          <p:cNvPr id="17" name="TextBox 17"/>
          <p:cNvSpPr txBox="1"/>
          <p:nvPr/>
        </p:nvSpPr>
        <p:spPr>
          <a:xfrm>
            <a:off x="237256" y="10228005"/>
            <a:ext cx="2153288" cy="166712"/>
          </a:xfrm>
          <a:prstGeom prst="rect">
            <a:avLst/>
          </a:prstGeom>
        </p:spPr>
        <p:txBody>
          <a:bodyPr lIns="0" tIns="0" rIns="0" bIns="0" rtlCol="0" anchor="t">
            <a:spAutoFit/>
          </a:bodyPr>
          <a:lstStyle/>
          <a:p>
            <a:pPr>
              <a:lnSpc>
                <a:spcPts val="1260"/>
              </a:lnSpc>
            </a:pPr>
            <a:r>
              <a:rPr lang="en-US" sz="1100" spc="9" dirty="0">
                <a:solidFill>
                  <a:schemeClr val="bg1"/>
                </a:solidFill>
                <a:latin typeface="Poppins Bold Italics"/>
              </a:rPr>
              <a:t>Trish's quote</a:t>
            </a:r>
          </a:p>
        </p:txBody>
      </p:sp>
      <p:grpSp>
        <p:nvGrpSpPr>
          <p:cNvPr id="24" name="Group 23">
            <a:extLst>
              <a:ext uri="{FF2B5EF4-FFF2-40B4-BE49-F238E27FC236}">
                <a16:creationId xmlns:a16="http://schemas.microsoft.com/office/drawing/2014/main" id="{7CFE90B9-64C3-4D23-B598-F44BEFE6AFE5}"/>
              </a:ext>
            </a:extLst>
          </p:cNvPr>
          <p:cNvGrpSpPr/>
          <p:nvPr/>
        </p:nvGrpSpPr>
        <p:grpSpPr>
          <a:xfrm>
            <a:off x="-33773" y="3359214"/>
            <a:ext cx="2200256" cy="1046045"/>
            <a:chOff x="3578794" y="750375"/>
            <a:chExt cx="2200256" cy="1210523"/>
          </a:xfrm>
        </p:grpSpPr>
        <p:sp>
          <p:nvSpPr>
            <p:cNvPr id="25" name="TextBox 12">
              <a:extLst>
                <a:ext uri="{FF2B5EF4-FFF2-40B4-BE49-F238E27FC236}">
                  <a16:creationId xmlns:a16="http://schemas.microsoft.com/office/drawing/2014/main" id="{AD75C8D1-9CD0-4336-921A-C34EC680487D}"/>
                </a:ext>
              </a:extLst>
            </p:cNvPr>
            <p:cNvSpPr txBox="1"/>
            <p:nvPr/>
          </p:nvSpPr>
          <p:spPr>
            <a:xfrm>
              <a:off x="3578794" y="1590036"/>
              <a:ext cx="2200256" cy="370862"/>
            </a:xfrm>
            <a:prstGeom prst="rect">
              <a:avLst/>
            </a:prstGeom>
          </p:spPr>
          <p:txBody>
            <a:bodyPr wrap="square" lIns="0" tIns="0" rIns="0" bIns="0" rtlCol="0" anchor="t">
              <a:spAutoFit/>
            </a:bodyPr>
            <a:lstStyle/>
            <a:p>
              <a:pPr>
                <a:lnSpc>
                  <a:spcPts val="1260"/>
                </a:lnSpc>
              </a:pPr>
              <a:endParaRPr lang="en-US" sz="700" spc="13" dirty="0">
                <a:latin typeface="Poppins"/>
                <a:cs typeface="Calibri"/>
              </a:endParaRPr>
            </a:p>
            <a:p>
              <a:pPr>
                <a:lnSpc>
                  <a:spcPts val="1260"/>
                </a:lnSpc>
              </a:pPr>
              <a:endParaRPr lang="en-US" sz="800" spc="13" dirty="0">
                <a:solidFill>
                  <a:srgbClr val="000000"/>
                </a:solidFill>
                <a:latin typeface="Poppins" panose="020B0604020202020204" charset="0"/>
                <a:cs typeface="Poppins" panose="020B0604020202020204" charset="0"/>
              </a:endParaRPr>
            </a:p>
          </p:txBody>
        </p:sp>
        <p:sp>
          <p:nvSpPr>
            <p:cNvPr id="26" name="TextBox 25">
              <a:extLst>
                <a:ext uri="{FF2B5EF4-FFF2-40B4-BE49-F238E27FC236}">
                  <a16:creationId xmlns:a16="http://schemas.microsoft.com/office/drawing/2014/main" id="{2E4DBD96-BAC7-4F96-A827-6B133CDC9082}"/>
                </a:ext>
              </a:extLst>
            </p:cNvPr>
            <p:cNvSpPr txBox="1"/>
            <p:nvPr/>
          </p:nvSpPr>
          <p:spPr>
            <a:xfrm>
              <a:off x="3634575" y="750375"/>
              <a:ext cx="1830200" cy="270838"/>
            </a:xfrm>
            <a:prstGeom prst="rect">
              <a:avLst/>
            </a:prstGeom>
          </p:spPr>
          <p:txBody>
            <a:bodyPr wrap="square" lIns="0" tIns="0" rIns="0" bIns="0" rtlCol="0" anchor="t">
              <a:spAutoFit/>
            </a:bodyPr>
            <a:lstStyle/>
            <a:p>
              <a:pPr marL="0" lvl="0" indent="0" algn="ctr">
                <a:lnSpc>
                  <a:spcPts val="1840"/>
                </a:lnSpc>
              </a:pPr>
              <a:r>
                <a:rPr lang="en-US" spc="64" dirty="0">
                  <a:solidFill>
                    <a:srgbClr val="000000"/>
                  </a:solidFill>
                  <a:latin typeface="Argent Italics"/>
                </a:rPr>
                <a:t>Important Dates</a:t>
              </a:r>
            </a:p>
          </p:txBody>
        </p:sp>
      </p:grpSp>
      <p:grpSp>
        <p:nvGrpSpPr>
          <p:cNvPr id="31" name="Group 4">
            <a:extLst>
              <a:ext uri="{FF2B5EF4-FFF2-40B4-BE49-F238E27FC236}">
                <a16:creationId xmlns:a16="http://schemas.microsoft.com/office/drawing/2014/main" id="{22E5D62A-59D5-4857-BBD3-3AA93E2F6E64}"/>
              </a:ext>
            </a:extLst>
          </p:cNvPr>
          <p:cNvGrpSpPr/>
          <p:nvPr/>
        </p:nvGrpSpPr>
        <p:grpSpPr>
          <a:xfrm>
            <a:off x="2" y="10147300"/>
            <a:ext cx="7556498" cy="542037"/>
            <a:chOff x="0" y="0"/>
            <a:chExt cx="2879872" cy="354532"/>
          </a:xfrm>
        </p:grpSpPr>
        <p:sp>
          <p:nvSpPr>
            <p:cNvPr id="32" name="Freeform 5">
              <a:extLst>
                <a:ext uri="{FF2B5EF4-FFF2-40B4-BE49-F238E27FC236}">
                  <a16:creationId xmlns:a16="http://schemas.microsoft.com/office/drawing/2014/main" id="{B3CB331A-41C7-4E6B-91C1-DA7217228B53}"/>
                </a:ext>
              </a:extLst>
            </p:cNvPr>
            <p:cNvSpPr/>
            <p:nvPr/>
          </p:nvSpPr>
          <p:spPr>
            <a:xfrm>
              <a:off x="0" y="0"/>
              <a:ext cx="2879872" cy="354532"/>
            </a:xfrm>
            <a:custGeom>
              <a:avLst/>
              <a:gdLst/>
              <a:ahLst/>
              <a:cxnLst/>
              <a:rect l="l" t="t" r="r" b="b"/>
              <a:pathLst>
                <a:path w="2879872" h="354532">
                  <a:moveTo>
                    <a:pt x="0" y="0"/>
                  </a:moveTo>
                  <a:lnTo>
                    <a:pt x="2879872" y="0"/>
                  </a:lnTo>
                  <a:lnTo>
                    <a:pt x="2879872" y="354532"/>
                  </a:lnTo>
                  <a:lnTo>
                    <a:pt x="0" y="354532"/>
                  </a:lnTo>
                  <a:close/>
                </a:path>
              </a:pathLst>
            </a:custGeom>
            <a:solidFill>
              <a:srgbClr val="BD83C7"/>
            </a:solidFill>
          </p:spPr>
        </p:sp>
        <p:sp>
          <p:nvSpPr>
            <p:cNvPr id="33" name="TextBox 6">
              <a:extLst>
                <a:ext uri="{FF2B5EF4-FFF2-40B4-BE49-F238E27FC236}">
                  <a16:creationId xmlns:a16="http://schemas.microsoft.com/office/drawing/2014/main" id="{E450D302-F4CC-4FC8-BEC1-BF79C4804510}"/>
                </a:ext>
              </a:extLst>
            </p:cNvPr>
            <p:cNvSpPr txBox="1"/>
            <p:nvPr/>
          </p:nvSpPr>
          <p:spPr>
            <a:xfrm>
              <a:off x="0" y="-28575"/>
              <a:ext cx="812800" cy="841375"/>
            </a:xfrm>
            <a:prstGeom prst="rect">
              <a:avLst/>
            </a:prstGeom>
          </p:spPr>
          <p:txBody>
            <a:bodyPr lIns="50800" tIns="50800" rIns="50800" bIns="50800" rtlCol="0" anchor="ctr"/>
            <a:lstStyle/>
            <a:p>
              <a:pPr algn="ctr">
                <a:lnSpc>
                  <a:spcPts val="1540"/>
                </a:lnSpc>
              </a:pPr>
              <a:endParaRPr/>
            </a:p>
          </p:txBody>
        </p:sp>
      </p:grpSp>
      <p:sp>
        <p:nvSpPr>
          <p:cNvPr id="19" name="TextBox 14">
            <a:extLst>
              <a:ext uri="{FF2B5EF4-FFF2-40B4-BE49-F238E27FC236}">
                <a16:creationId xmlns:a16="http://schemas.microsoft.com/office/drawing/2014/main" id="{2FEA78E7-8233-4C03-8E7C-6EB15C870716}"/>
              </a:ext>
            </a:extLst>
          </p:cNvPr>
          <p:cNvSpPr txBox="1"/>
          <p:nvPr/>
        </p:nvSpPr>
        <p:spPr>
          <a:xfrm>
            <a:off x="4159250" y="9934068"/>
            <a:ext cx="3472590" cy="630814"/>
          </a:xfrm>
          <a:prstGeom prst="rect">
            <a:avLst/>
          </a:prstGeom>
        </p:spPr>
        <p:txBody>
          <a:bodyPr wrap="square" lIns="0" tIns="0" rIns="0" bIns="0" rtlCol="0" anchor="t">
            <a:spAutoFit/>
          </a:bodyPr>
          <a:lstStyle/>
          <a:p>
            <a:pPr>
              <a:lnSpc>
                <a:spcPts val="5743"/>
              </a:lnSpc>
              <a:spcBef>
                <a:spcPct val="0"/>
              </a:spcBef>
            </a:pPr>
            <a:r>
              <a:rPr lang="en-US" sz="2800" dirty="0">
                <a:solidFill>
                  <a:srgbClr val="FFFFFF"/>
                </a:solidFill>
                <a:latin typeface="Argent"/>
              </a:rPr>
              <a:t>Week 7, Term 1, 2024</a:t>
            </a:r>
          </a:p>
        </p:txBody>
      </p:sp>
      <p:sp>
        <p:nvSpPr>
          <p:cNvPr id="2" name="Rectangle 1">
            <a:extLst>
              <a:ext uri="{FF2B5EF4-FFF2-40B4-BE49-F238E27FC236}">
                <a16:creationId xmlns:a16="http://schemas.microsoft.com/office/drawing/2014/main" id="{5940100E-D349-4F72-BA6A-37312C1CF09F}"/>
              </a:ext>
            </a:extLst>
          </p:cNvPr>
          <p:cNvSpPr/>
          <p:nvPr/>
        </p:nvSpPr>
        <p:spPr>
          <a:xfrm>
            <a:off x="1749997" y="669270"/>
            <a:ext cx="5756574" cy="8248412"/>
          </a:xfrm>
          <a:prstGeom prst="rect">
            <a:avLst/>
          </a:prstGeom>
        </p:spPr>
        <p:txBody>
          <a:bodyPr wrap="square">
            <a:spAutoFit/>
          </a:bodyPr>
          <a:lstStyle/>
          <a:p>
            <a:r>
              <a:rPr lang="en-AU" sz="1000" dirty="0">
                <a:latin typeface="Calibri Light" panose="020F0302020204030204" pitchFamily="34" charset="0"/>
                <a:cs typeface="Calibri Light" panose="020F0302020204030204" pitchFamily="34" charset="0"/>
              </a:rPr>
              <a:t>Dear parents and caregivers,</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It has been yet another busy but productive couple of weeks at the college.</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Yesterday we had the pleasure of hosting our official opening. </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For the founding staff members at the college, this was a very significant and emotional event. After 15 months of planning and then 2 years and 7 weeks of operating as a school, we are officially open. I would like to say a huge thank you to all staff involved in this special event. I want to make special mention of our school band who performed at the official opening. They were truly amazing and made me feel so very proud of what the students at the college can achieve. </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Other recent highlights have included the Flexible Learning activities morning and the Spencer Gulf meet and greet evening for parents. It was great to see so many of our students so actively involved in a range activities at the Flexible Learning activities morning. It was also great to see so many families at the recent Spencer Gulf meet and greet event.</a:t>
            </a:r>
          </a:p>
          <a:p>
            <a:endParaRPr lang="en-AU" sz="1000" dirty="0">
              <a:latin typeface="Calibri Light" panose="020F0302020204030204" pitchFamily="34" charset="0"/>
              <a:cs typeface="Calibri Light" panose="020F0302020204030204" pitchFamily="34" charset="0"/>
            </a:endParaRPr>
          </a:p>
          <a:p>
            <a:r>
              <a:rPr lang="en-AU" sz="1000" dirty="0">
                <a:latin typeface="Calibri Light" panose="020F0302020204030204" pitchFamily="34" charset="0"/>
                <a:cs typeface="Calibri Light" panose="020F0302020204030204" pitchFamily="34" charset="0"/>
              </a:rPr>
              <a:t>Other college events include;</a:t>
            </a:r>
          </a:p>
          <a:p>
            <a:pPr lvl="0"/>
            <a:r>
              <a:rPr lang="en-AU" sz="1000" dirty="0">
                <a:latin typeface="Calibri Light" panose="020F0302020204030204" pitchFamily="34" charset="0"/>
                <a:cs typeface="Calibri Light" panose="020F0302020204030204" pitchFamily="34" charset="0"/>
              </a:rPr>
              <a:t>-     VET block week</a:t>
            </a:r>
          </a:p>
          <a:p>
            <a:pPr lvl="0"/>
            <a:r>
              <a:rPr lang="en-AU" sz="1000" dirty="0">
                <a:latin typeface="Calibri Light" panose="020F0302020204030204" pitchFamily="34" charset="0"/>
                <a:cs typeface="Calibri Light" panose="020F0302020204030204" pitchFamily="34" charset="0"/>
              </a:rPr>
              <a:t>-     ABC news interview with students</a:t>
            </a:r>
          </a:p>
          <a:p>
            <a:pPr lvl="0"/>
            <a:r>
              <a:rPr lang="en-AU" sz="1000" dirty="0">
                <a:latin typeface="Calibri Light" panose="020F0302020204030204" pitchFamily="34" charset="0"/>
                <a:cs typeface="Calibri Light" panose="020F0302020204030204" pitchFamily="34" charset="0"/>
              </a:rPr>
              <a:t>-     SAASTA tour of Whyalla</a:t>
            </a:r>
          </a:p>
          <a:p>
            <a:pPr lvl="0"/>
            <a:r>
              <a:rPr lang="en-AU" sz="1000" dirty="0">
                <a:latin typeface="Calibri Light" panose="020F0302020204030204" pitchFamily="34" charset="0"/>
                <a:cs typeface="Calibri Light" panose="020F0302020204030204" pitchFamily="34" charset="0"/>
              </a:rPr>
              <a:t>-     NAPLAN testing</a:t>
            </a:r>
          </a:p>
          <a:p>
            <a:pPr lvl="0"/>
            <a:r>
              <a:rPr lang="en-AU" sz="1000" dirty="0">
                <a:latin typeface="Calibri Light" panose="020F0302020204030204" pitchFamily="34" charset="0"/>
                <a:cs typeface="Calibri Light" panose="020F0302020204030204" pitchFamily="34" charset="0"/>
              </a:rPr>
              <a:t>-     Student leadership conference in Adelaide</a:t>
            </a:r>
          </a:p>
          <a:p>
            <a:pPr lvl="0"/>
            <a:r>
              <a:rPr lang="en-AU" sz="1000" dirty="0">
                <a:latin typeface="Calibri Light" panose="020F0302020204030204" pitchFamily="34" charset="0"/>
                <a:cs typeface="Calibri Light" panose="020F0302020204030204" pitchFamily="34" charset="0"/>
              </a:rPr>
              <a:t>-     Emergency drill and an evacuation</a:t>
            </a:r>
          </a:p>
          <a:p>
            <a:pPr marL="171450" lvl="0" indent="-171450">
              <a:buFontTx/>
              <a:buChar char="-"/>
            </a:pPr>
            <a:r>
              <a:rPr lang="en-AU" sz="1000" dirty="0">
                <a:latin typeface="Calibri Light" panose="020F0302020204030204" pitchFamily="34" charset="0"/>
                <a:cs typeface="Calibri Light" panose="020F0302020204030204" pitchFamily="34" charset="0"/>
              </a:rPr>
              <a:t>Year 10 immunisations</a:t>
            </a:r>
          </a:p>
          <a:p>
            <a:pPr marL="171450" lvl="0" indent="-171450">
              <a:buFontTx/>
              <a:buChar char="-"/>
            </a:pPr>
            <a:r>
              <a:rPr lang="en-AU" sz="1000" dirty="0">
                <a:latin typeface="Calibri Light" panose="020F0302020204030204" pitchFamily="34" charset="0"/>
                <a:cs typeface="Calibri Light" panose="020F0302020204030204" pitchFamily="34" charset="0"/>
              </a:rPr>
              <a:t>Our first governing council meeting</a:t>
            </a:r>
          </a:p>
          <a:p>
            <a:pPr marL="171450" lvl="0" indent="-171450">
              <a:buFontTx/>
              <a:buChar char="-"/>
            </a:pPr>
            <a:r>
              <a:rPr lang="en-AU" sz="1000" dirty="0">
                <a:latin typeface="Calibri Light" panose="020F0302020204030204" pitchFamily="34" charset="0"/>
                <a:cs typeface="Calibri Light" panose="020F0302020204030204" pitchFamily="34" charset="0"/>
              </a:rPr>
              <a:t>The SA SRC announcement</a:t>
            </a:r>
          </a:p>
          <a:p>
            <a:pPr marL="171450" lvl="0" indent="-171450">
              <a:buFontTx/>
              <a:buChar char="-"/>
            </a:pPr>
            <a:r>
              <a:rPr lang="en-AU" sz="1000" dirty="0">
                <a:latin typeface="Calibri Light" panose="020F0302020204030204" pitchFamily="34" charset="0"/>
                <a:cs typeface="Calibri Light" panose="020F0302020204030204" pitchFamily="34" charset="0"/>
              </a:rPr>
              <a:t>Teen Parliament event</a:t>
            </a:r>
          </a:p>
          <a:p>
            <a:pPr marL="171450" lvl="0" indent="-171450">
              <a:buFontTx/>
              <a:buChar char="-"/>
            </a:pPr>
            <a:r>
              <a:rPr lang="en-AU" sz="1000" dirty="0">
                <a:latin typeface="Calibri Light" panose="020F0302020204030204" pitchFamily="34" charset="0"/>
                <a:cs typeface="Calibri Light" panose="020F0302020204030204" pitchFamily="34" charset="0"/>
              </a:rPr>
              <a:t>SAASTA visit to Cowell</a:t>
            </a:r>
          </a:p>
          <a:p>
            <a:pPr marL="171450" lvl="0" indent="-171450">
              <a:buFontTx/>
              <a:buChar char="-"/>
            </a:pPr>
            <a:r>
              <a:rPr lang="en-AU" sz="1000" dirty="0">
                <a:latin typeface="Calibri Light" panose="020F0302020204030204" pitchFamily="34" charset="0"/>
                <a:cs typeface="Calibri Light" panose="020F0302020204030204" pitchFamily="34" charset="0"/>
              </a:rPr>
              <a:t>Whyalla City Council and Headspace period pride drop in sessions</a:t>
            </a:r>
          </a:p>
          <a:p>
            <a:pPr marL="171450" lvl="0" indent="-171450">
              <a:buFontTx/>
              <a:buChar char="-"/>
            </a:pPr>
            <a:r>
              <a:rPr lang="en-AU" sz="1000" dirty="0">
                <a:latin typeface="Calibri Light" panose="020F0302020204030204" pitchFamily="34" charset="0"/>
                <a:cs typeface="Calibri Light" panose="020F0302020204030204" pitchFamily="34" charset="0"/>
              </a:rPr>
              <a:t>Census day</a:t>
            </a:r>
          </a:p>
          <a:p>
            <a:pPr marL="171450" lvl="0" indent="-171450">
              <a:buFontTx/>
              <a:buChar char="-"/>
            </a:pPr>
            <a:r>
              <a:rPr lang="en-AU" sz="1000" dirty="0">
                <a:latin typeface="Calibri Light" panose="020F0302020204030204" pitchFamily="34" charset="0"/>
                <a:cs typeface="Calibri Light" panose="020F0302020204030204" pitchFamily="34" charset="0"/>
              </a:rPr>
              <a:t>ACE workshop</a:t>
            </a:r>
          </a:p>
          <a:p>
            <a:pPr marL="171450" lvl="0" indent="-171450">
              <a:buFontTx/>
              <a:buChar char="-"/>
            </a:pPr>
            <a:r>
              <a:rPr lang="en-AU" sz="1000" dirty="0">
                <a:latin typeface="Calibri Light" panose="020F0302020204030204" pitchFamily="34" charset="0"/>
                <a:cs typeface="Calibri Light" panose="020F0302020204030204" pitchFamily="34" charset="0"/>
              </a:rPr>
              <a:t>Spencer Gulf meet and greet evening</a:t>
            </a:r>
          </a:p>
          <a:p>
            <a:pPr marL="171450" lvl="0" indent="-171450">
              <a:buFontTx/>
              <a:buChar char="-"/>
            </a:pPr>
            <a:r>
              <a:rPr lang="en-AU" sz="1000" dirty="0">
                <a:latin typeface="Calibri Light" panose="020F0302020204030204" pitchFamily="34" charset="0"/>
                <a:cs typeface="Calibri Light" panose="020F0302020204030204" pitchFamily="34" charset="0"/>
              </a:rPr>
              <a:t>Financial audit</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On behalf of the college I would like to congratulate our Numeracy Leader, Katie Lee and husband Ryan on the birth of their first baby, a girl named Bridie. Congratulations to you both and welcome to parenthood.</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Congratulations also to Megan Cox, who starts with us on Monday in the VET/Pathways Officer role. We are very excited to be welcoming Megan back to the team. Corey King also starts at the college on Monday as an SSO, and Kylee Seabrook will join the team, as a teacher mainly in years 7 and 8. We have also welcomed SSO’s Caitlin Brice and Vicky Antoniadis to the team. </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Due to both illness and COVID, which has really impacted the college over the past few weeks, our Connected Self PD scheduled for last Friday, has been moved to Monday 3 June. Last Friday staff spent the day undertaking curriculum programming and planning instead.</a:t>
            </a:r>
          </a:p>
          <a:p>
            <a:endParaRPr lang="en-AU" sz="1000" dirty="0">
              <a:latin typeface="Calibri Light" panose="020F0302020204030204" pitchFamily="34" charset="0"/>
              <a:cs typeface="Calibri Light" panose="020F0302020204030204" pitchFamily="34" charset="0"/>
            </a:endParaRPr>
          </a:p>
          <a:p>
            <a:r>
              <a:rPr lang="en-AU" sz="1000" dirty="0">
                <a:latin typeface="Calibri Light" panose="020F0302020204030204" pitchFamily="34" charset="0"/>
                <a:cs typeface="Calibri Light" panose="020F0302020204030204" pitchFamily="34" charset="0"/>
              </a:rPr>
              <a:t>Finally, a reminder that next Thursday is World Down Syndrome Day, so don’t forget to wear your crazy socks to school.</a:t>
            </a:r>
          </a:p>
          <a:p>
            <a:r>
              <a:rPr lang="en-AU" sz="1000" dirty="0">
                <a:latin typeface="Calibri Light" panose="020F0302020204030204" pitchFamily="34" charset="0"/>
                <a:cs typeface="Calibri Light" panose="020F0302020204030204" pitchFamily="34" charset="0"/>
              </a:rPr>
              <a:t> </a:t>
            </a:r>
          </a:p>
          <a:p>
            <a:r>
              <a:rPr lang="en-AU" sz="1000" dirty="0">
                <a:latin typeface="Calibri Light" panose="020F0302020204030204" pitchFamily="34" charset="0"/>
                <a:cs typeface="Calibri Light" panose="020F0302020204030204" pitchFamily="34" charset="0"/>
              </a:rPr>
              <a:t>My quote for this newsletter is:</a:t>
            </a:r>
          </a:p>
          <a:p>
            <a:endParaRPr lang="en-AU" sz="1000" dirty="0">
              <a:latin typeface="Calibri Light" panose="020F0302020204030204" pitchFamily="34" charset="0"/>
              <a:cs typeface="Calibri Light" panose="020F0302020204030204" pitchFamily="34" charset="0"/>
            </a:endParaRPr>
          </a:p>
          <a:p>
            <a:r>
              <a:rPr lang="en-AU" sz="1000" i="1" dirty="0">
                <a:solidFill>
                  <a:srgbClr val="7030A0"/>
                </a:solidFill>
                <a:latin typeface="Calibri Light" panose="020F0302020204030204" pitchFamily="34" charset="0"/>
                <a:cs typeface="Calibri Light" panose="020F0302020204030204" pitchFamily="34" charset="0"/>
              </a:rPr>
              <a:t>“The beautiful thing about learning, is that nobody can take it away from you”</a:t>
            </a:r>
          </a:p>
        </p:txBody>
      </p:sp>
      <p:sp>
        <p:nvSpPr>
          <p:cNvPr id="5" name="AutoShape 4" descr="data:image/jpg;base64,%20/9j/4AAQSkZJRgABAQEAYABgAAD/2wBDAAUDBAQEAwUEBAQFBQUGBwwIBwcHBw8LCwkMEQ8SEhEPERETFhwXExQaFRERGCEYGh0dHx8fExciJCIeJBweHx7/2wBDAQUFBQcGBw4ICA4eFBEUHh4eHh4eHh4eHh4eHh4eHh4eHh4eHh4eHh4eHh4eHh4eHh4eHh4eHh4eHh4eHh4eHh7/wAARCAN4Ak4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15jk00gnpQgNSBdw4r6o+cSvuNUHFOVeKcBgUdKVykhpWgnFDNzTGNFh3HluaYSPrTHbtSA96aRDY8KacBTQwpd1MkUcUvakHIpe1A0ITgUBuaRhxmkoFqTA+tGaipympZrElFOFRCnrWbNkh461IKjU81JUsaQoqaOoRT4z2NS0XF6kjk1GTk1Iw4qJ6lFyGGkwM0uKB1q2ZjCPmp2KdjnNKakbIWqJ6slRmoXQYOaaJZAfY80BmWkVSW+lO6GrIbHlvl6Uw89qQsAMUsbEvzTQmhpU00nBqdhmoJIyDVozkG8UxvmNGMU9UJGcVZm7sagqQHApuKkiQk8ihspIIyS3ANS09Y9ooqGzRRYxVOelNZcA1IxxTCxNITRXl6VCU3VcK5+lNZVBzWiZlKJWSFjSmPFSrnPtUmOKOYFBMpsuDT0elmXBqNc7sVe6MmrMc1JT8cZppFBVhVFAHNOUUEYNIaTHL0oPNNWg56dqQx27Ap6P2NRNTGODRYadi8jA09DVBJD+NW4WyvvWbiaRldkx5GaZ26U/OBSLk/wBKxZ0R3CNamK0Rj5aU1k9TpWw0deaHbGOaVmqBiS3NNRJc7KxKrjPWnMeKr4qTPFVyk82ghUFsmndqRetLQSmJTlXilCnripI0JPSk3oOK1FiAPTrVhVGKjRQp4p/PSsnqdC0RiqaduxTD7UhNehY8i4/fzUbO1ITTCe3enYTkxS1BbgU3b70oGadibsXHNAApe1IaYkOG1qcVGKj7cU9TSY0xy4xS01QOtKfUUgQHkdaRaF5pQKRaA0Y5pQvrQRUtmkUC1IvAqPbginbjWZv0JU5qTtUMbVJn0pAPHFSJ1FQipFzmkxx1JnzioGqXPODUL8E1ETSYd6Wkpa0MgGelPApNtOFIoY/WmEcc1KRSSD5aQWKxVaaV4pX3L0poYmqRm0R4w3NPXA6UMpNPCjFUSxCKaw3A089MUY4qrkFcDk9DUg6YpSgzSEVRAm3JqePpUSrzUkZ6ilIuJKelMPWnbuKY1QjRsY+TxSLnNKfrQMirRmwPFRtlm9BUh5NNamS9RDwKRiccUpyRS4OOlAFZwSaatTyIeopgWrvoZNaiheKUJzk0A/Slz61LbNIoDx0pYxk80EUm4D2qblpEhReuKayimmTik8wU0RKwjCmMuQaex9KTtVJmbWpEAVNTRyYpoGaI15pvYI3TLaNuxmph2qqjY4qwD0rnmjtpkwPFKTimr0pG61nY2uwZhULc0kvJ4pFBI+lWkZNkidKcvvUanBqVelAcwbfSlFFKvXrUjQ8bqmjHFMVaeorNs2iO6UZ96ax24JqJm5pJXKbsZKtkUjUg4oNd9jyRQOKb3px6U3NNCENCk9aKVSc0xPuOzzSGlNOG3HvQIYM0uaeBmgrzQFgzxSKTmloPUCkUh2Kd6Uig4p4qGzRICvFM6dKl7VG1Saoa1HOKCM+tPUfKOKhmqQDoKlUYpFUUvJOKVwsx3anI2DTQCKBSeoK6JCeaY/JpC1KF4yahKzNXqgWpBimAU9OlaGVhT7U8Ypo4NKT8tQaLYWkakXNKaEJsglVaiVRT5Tg1Bk5xnNWjKTJTScYpgJ4FOxzVE3HgDApregpVpDTJG5FIadgZo28VRI0DApVzTsUoXmk2NXAdaDT9tIQKm5fKRgUMOace9MZuKdyWLikIoDfLSimSNFLTgOadii5XKQstMZMd6s7c0FKOZCdMqEc5pp61YdO2KjZT6VV7itYZupVUNxSqvXNOU7aBOQ2WPaB6VEVqd23VGV5oRLVxq8CnIM0FfSnxjmqFYXbTwABSHrSMagpA+FxT1kBGMVGelCcfjSsaRbRajkpzc1DHzxT6yaN76DW6YoGFAFLig4xzVGV9RvU5qRelMVgMc1IvSlYaBTzinL96m9zTlO3mky4osK3FBfFReYD0oDZ61nY3TFZy1M3YpwHNMcfNTQm2jN9KAKdjApOtdh5bGtmo+akNNIOaaBoafWnJ0pCKclUSOp60KKdtqbjVw7GkANO24o5zU3KSFVPWlKj0oBOO9N3Urmlh45pe9NU0tIpC0w9aUnjFIR3osNMFHNSrUa08Cs2jWMh4FSKOaaopw6VDLTHheKTZTgeKUmki2tCMKPxo24NOOPWgj5apIzbExxzQopD070KaYDiaTJ70p5pD1qbFC0HpTe1I3ShICGXrTAOc4qRhxSY4qjJjV608L3pu3nNOBwaokXFN60+mstNMTEpVFIKkXpSbBIbinKtIetKG4oZWg7HB4qN6C5xSChITkN60EUpoXinYm4ynJQRzQBinfQRLjilpqZxipAoIrJm6ExSFacvFKcfSpuaW0IyvrUTLzUxzUDk7quJjICuPemMvvSliTT1GRWhluN2UpQY6U8ClxxSuUokPljPegLjrVgAY7011ByaXMDgQsVpg5qTAzSBaq5KWo09MU0YHY5qQrSqvNK5paw+P5RmlpF96U1PUYgJ3e1K3akXpQW7GgACc5p61EH5qVDxQwixwXBzQ5pCwxTR1qTS4KDmpRTVqQfdqZMuCF7VE+SeKl7UgTjmoTLlG5ScA9qidanPSo2HHWuxHmNERxikzxSkUmMVSJG45p8Y5paVcUXGP20vy0gyTRg0hj9oNCgDrUbMVphfNSylYncDtURpnmYWmb93ekty29CYcU8Hiq4apRkiqsRcfSjpUe7FOVqATJFxUiioh0p6tWbRsmS0mabn3o3ZpWG5jwTTmPFMHWlpWKUmKKdnNNPsaKYhSfypo60gNOHSgaYobnilzTRwaUmlYAppyaGpv40JDuNI568UtNc0LTM2xwpMc0MwUZY4FKjbv4WA9cUXBK4tOxmmnOeFJFN86MNtJKn0I60my1EkAFGOKYXOcKpP0pUbg7o3GD35pNjSsOPTJ6VCz/UVFPdQoxRn2gnaDj5Sfc00Tw3EYaGaN9wOCpyM04tETi0TKc0o6VAjMeVwAe5pxZicKGf16D+daNmSVyWlxUe9Rjd8oJwCehPpUtF0xtNbhSr9KFIA5IoWRNwG4ZPYVLZUUTInNPIpAce9LuytZG60Q0YzSPSk8VEWFNRE5WQFh3qKTHNDcsDQ4+WrUTJyuR8UqPjjNMIqLoeRWj2Ii9S4si5pwkAPPIqqvNSjG33rNmyuTtIpHpVed8jAqNs1ExPeqjEic9CVGOasJ83JqnGeauRVU1YzgwcDFC9KRvvGnIOKjoaJ6immNnNTkAKDUZ/WpQ2RDikJyae0bEUwjaOasz1BQM5NOL7eBUZbNNZhinYfNZEgf5qlXBFVA2WqdGNTKI6ciYYqRW4qENmnqaxkdUSfNI1R7u1OXGKmxfMVfWo2qU56YppQZrrR5zRCetBGRT2GBTe2KozsGMU8Kv1puPWlzzigY4Db0peoptOUUCGMuTTCvNTGmnmmLqRMgphQipic8UxqVi3K5Fypp4Y/jQRzQFyabIs7j1OaeKZtOKU5BpFIcc9qemfaowcU9PxNJodx5pBnPtRmkpFEq9KUUi0uahm0RRSt0pBjIoNAxBS0h/Kl60CvqFIelFIaAb0DNIzU1ztGe1RFi3LcDsKdjPmH7gT3b6UjyMg6LnsOpNQ3FzHbqWlfYB1Hf/wCt+NYl74o0uENi4kdm+UMilvqAB1/+tUTnGPU2p05S6HQwK5zLLICe+BgD2p3nIJNiuhB9+hrnI9btLjfHDJFiOTaoldlLHAODjjPXqanuNSjgid/JhZGBIaMouRjoSTkGuf28bbm6oSvsbNxcwxw+aQ0mOgRSx/IVltqNlM42yTQEthm2KBn3yT+dc9f6v9lZZ4reTbgP5cFuZHXPG5j0xWXeePI3t5FaxiDAHy5tpXac8Bl5/PFc88UkdEMNc7IapNauIZLhJE52l0zvA77lPBwOh60xNatjBJcSSDaimRzFISAMdCp6E15xc+LkSwNk1o3lT5dFdw0bMeuG6r39O1ZU+vL9iurM+XFI0YR5PMZd/B6n1+uRWP1xNM0+rNHp001jfS/ariMxwSjzI3Y8EnPykdiB7U6wjmtYA2mTK9orESgxkNGcZ+XPauE0rXobiWyi3RGB8GROhjfGCMdu546gV1Da0sakRTQvvVpiCuV27gByOnfj2q41bRuiJ09bM2n1LURDHHbWYaXbhPOfy0IA65xzn2oSbXkR2mWPeqjIiG4Q8E8ndznsOvNZOteIfs0UVnPCQbhAT5iZRSQMuW7Af1xWZB4xh08i3t9RimU/3hgr0PHqMk4zWssR3ZmqPZHSLqGrLiVWheIndJGbdwCpHUMrOB9MVCviuaziRb7TblYs/LOjK8Sgf3n7D3IrJHiKy+1qZLuCY4UOsHybWJ4HPUgetW5NctLpnimgjlbdje8wjaT2bBJPSlGs+jG6PdHT2mqW9wFZCzAjOYgJFP8AwIZH8qvWlxby3AMbAnadvI6Z+vtXBQW91p7eZprLa+d/qZYLg+WxHOxw3fg84zW9Ya9pkjb7/ZZs58thNgEMvr6dcg4FbxqdzF010OsJOOlNLYWs6O62R7ldiy/KwA3ow9QRU8NykjFOVcdVP9PWtou5jJMnPIqB22nFSFutV5uTmto7mE3oSK9PBziqq5zVmP7o9aclYiLuDrk9KidD1qyKYy9ai5tFESLx71IfzpBkc0ueOKk0k9CM46YpDHmn7T9404AYq7mbjcgCBT71ZTkVGy1LEPeiT0FGOooXmlLAdaU5/CmlR1rO9zWyQM2EqJGO+pTGzD5e9RvGynpRFiadiaoZutSxgkCmSgYOTVomWxWbPamYye+akZsA1CG+fmtUjnbHgYqUZApsTc9KlKhhkVL3LihYzle1TKwxUG3byKXfms5Rubc7RPupaiXkVIBwKmxadxHXvUTfeqftg81E471pFmEkREZo28U9RSlaq5FiLbSbSalpCMdKYmho4HNG6jBNOCjFO4rDCc03tUhXim7frTTJasMLYpp5ORTmFKqjGadydRgqRcYxUb9acnUUmUtyRVpWUEUo7U49OtSzSxG68AUqLinUuBRcVgxxTaf7UgB6VNyrAOtOopak0iKtA60DrTj0oKsNbrSClNMJAGScUEscfrSEjH06k9Kr3N1DbRGW4kSOMDPzHFcb4i8cQW0W9DGIzkxs5IBx6Actn8qyqVo09WzSnSnU2R1d/dxwW5kkkVY84LNwv61wev8AxC0mzeaOO5mupEBBWH7oPpkf1Nec+J/FU+pXDyXl2/lM3yksWT8FHSueguoZZQluysP4jJ8oOe57kfSvLrZn0gj1aGW2V5nXXXirXtTmZYo/syHBQF9yIO/fbuPrikk+3yQMqzsGDlmON3Xoc4Az+dcmtxcwYC3MKocsQiHj8+tMEl1cuHkuJJFUcADAx+PFeTVxVST1Z6VPC010O2soLg4im1LDZ43KgAPueBnJ6kVvQXEsSiNb+H7QdqkSPFtxnpt54/DFeYxyorbQ2TnlRuc59eOKvWl68cpaJZizHqYmOa55Tm+p0xhBdD06a4s2ledRdI0aAeZAIse42q4IH4nNYl9ZtcyLta4jbpveMEj0PAP5Zrn7PWLqJjuExUHBG3YMj6mtEa6WiwIXLEf6wlQPpWUqs0aKlB9DB8QWa2zSrGGCsc5U7oy3rjqPpXPXckkkfkNuYOcoUbIH09vauu1PUmuEUXMcqEfdLEH6muUu90Mxkt5Mhuoxx+Va05tmc6a6DNJ1K4tJCskzqrYLYXOWXIU4/E/nXVLqz/YVuEkyy3IVFBUKVX5iNo69RnNcZtEihGA5yVYH7p9PoadCHS7uFY4XJxxweO31rupVXHQ4atJN3Oi1PXHv5plEjIZSWklb5mCgcKPQnnJqK0mUs25pNpx+7jAReoOT+VZSp5Clc8kAgn6dTVi0l3kqwXYX4dh9739z+lZVKjeprSpK51MOouqOIZBjaOEk+Un8ev5UyTV7iIeaWRgct/qw4HPPbFTWkENwqSNvuWQYVWb5j9AB/Kn6nb+UfMeB7eYdPLQsfxBIIrKFdp7m86EWtiG18QMR/oFuXtzw0L4I5OeQSP0ro/DutLdb4Ybm2huY5PMNq+IyR32ltwIH4V5xqm68naVomaXPMhXYwPrkGkW5mEkEk8MdwLddoLfexn+8MH8a9CliVfVnBUwz6HtEF5c6RebmaSIyjCW4UIJSOcowyp7/ACnHWug0zXbK8m8lpFLHBEbr5cqH6HqPcV4xonjS5jSS3nkuZLFzkLdASGFueVY4z+ddlpl1a39hthiW5PyyDexjJOOqg8q2ew6ivSpYhdDzqlBrc9OR2X+LzEPQ/wBKUtvHH41yWh6lK1uht5BMinaY3OGB9Gzgg/hg10djcrOdioyv0O7gqfQ/0PSvRhUTR5tSm9i3GvNWol2mooiu3PfPT3qZCxwNnH1qpMzhHUeE5qKY7TU7OoBHcdaqXD5qY6mr0FTJz6U/aKghkO7FWaHoxrVCMO1IB2xTyvpRU3Ha5G3FPjPFDdaTOO9FrhsyUkYqNjSBvU8UgyxoUbBzXJ4WwvNRXMuKd91M1XlIfOacY6iqTsrCecy96gldmNDGm5zW6ijkcmGeKjfOR7U4jmkbGapImT0HxyYqzA24VR71PbvjHaplEdOWti2eQRTRTs5GaZnLccVidUiVflpwJxxURbFSq3ApNDTFZvemk8UirQePpV2sZ3BRRj1pU5OaUctz0pXBIjIpCOKlbGOKZimmDQgxS96TGKUZzTEB6U3v7U/aeaTbRcTRGyc0gXmpT15pTjtRcOVEDx/WhV4qU9aTbincVhKUNmkIyaAOaBj8UClFOwTUtlJCUoApduBTlAqSkhg64brTqcygj+VNB7Nx79jUloUgU1vankVDPII1ycE+lO6BpvYSRwo3MwUeprF1rW47QFY42fZy7sPlX0z7+1ZXjTxZZ6NEVjdZL5h8qE58sf3iO1eMeJfF93eO6NMfIP8AAhwHb1Y/xGuHFY6NPRbnbhsDKpqzofFvjL7ZebVd2CctIX4J7gAdB9Oa4HV9WNxLhWaaTJ3bs4Wq23zGZribPoqnCj8aieXarCzjVugIXkA+ua8GdadR3kz24U401aKIvLaU7pJB9TnAP0pxZYoysTrL65OMfgOTUDW00g3XEwjX3qSH7BE4B+d/bn+orI1+ZNZK8pXdI6epGRgfjWkY7fDFU3vkAdT+PXFUU1CEHdHbyEDlg64UD881LHrMat5f2KA5OcGU5H5Gpsyk13LyG8EH+jSyoQ2D5YUEfjjJ/A063knBLPeX0e85PB3E02HULSeMlvtcODyI7oFP8RVh5boxhrHVSEX+B7gMMenIzSd9gVrjpv7SgLiG4lD7v44Fc59TuFUG1LULfKyfZZR3Ai2c/QcVHcX2prM5u1Q4P342x+fLA1Tl1ck7fPVlIOeQCc+oqeVsrnS2LkGrGQlZ1Us38QGCPxqOe63gjJHoN2fxFUrloblcqoGO6ja1U5PMt1EgcyIOTgYIq4wRMpuxZlnETlJlxIjfexgkVNf3UcN1IrbcxoGRh34HH86qyMt8Y494ZmAw/qCf5isS9lmkvZImYllkMQ47A4FdCOWbudEJJJJGkkO1GIXJPUADp7dKniusE7MAd3PUD2rLaQt5dqPl2Ljp2B5JqGSYuwSJf3SdSx6n3rOUblxnY6/T9WjiYmSR3Prvqe61ITR78MFHHEZOa42Nm3Bg7cdOOP8A61aEt9EtsUkeTJ7FvlH5n+lZOnbY6VUTRauL4K4NxZyop6OuCKdDeQsV8qbDryNy9KwWuFVgSDtP900m/c3ynjsehFWlbYzbT3NmS6kjmKyKpGe3A/LpWppt9JDMsljdtBKZFYw9VI9eePw965jzJNv3sjvkZFPSZgqsruCg4XPK/St6dZxeplOkpbHruha3P/aTSsU+2qv+kWrr5ZdDzn1P9K7/AEXVLa6maAtNbyrzNbTgbkHZ0Pp9MjpXzvZeIWbylvllumiwIJ/NKyRD0B7/AI13HhPxJ50qWt5eKRECY2k4wxORgqMAenbnkV6lHErRXPMrYd9j3OwmK3MkD/OMBo36bgR/Or6sw52gfjXAaFr2x9srM3zEMMYJTH3gp59OnSu2glIjTLLJGw+SRTkEe9elTnc86dOzH3Eu1xkEZ7jpUed3Pai4z5igc9TTYlKE/wB309K3WiMG9SWJfmyKtKRioY8VKuBx3rNs1tZCk+lN96cKRunFIoRjmomOGpSePemoNz1a0MZO7sCnJ56VKD6UxlxSBto60N3D4Qkf5agDHPtTpTmo1960jGyMJyuxWxTYwOaVzTlA2dq0M1uRMe9RbuTUkh5pgGetUjOW4Uqtt600DB9aJBu9qGNaFpZeBTsnqO9VEqZWxWbibRm2S5bNTpnFQRH5s1MpJ6DNZydjaEZMWOpCORSRDmpWTpSbFFCKooHHGKcOBSd+ak0aI34pKe69aYVOeKpENEiKCOlSCMelNjTHtVjGFrOTNIRuiArg0CI1KV70o4FLmK5Cs0ZpoHrVsjcKhePFUpEuBC1MqbbmgIKq5HKRBadswalwB6U08mjmGoiKtP24FKBxR2pXHYT8KBSinAc0rjSGjmlx7cU4AUhXKlm4QfrU3LUSGQEL+7OB79K82+IPjZNLiaOxzJKwO1gcbgP4ieyendu3Fb3xG8TW+k6S0azxLPcKwTzDgBB94+/pgV8169rE+p6u/lSMepaRzn8T6e3pXn4vEuC5YnfhaCk+Zk2va9JqV42YyHY5fBPzN6mqarHEwknWMuegA5qsDHGS3mebKers3B9fwplxcOuXZmL8dOoH/so/WvF1k7s9bm5VZE93KXfzJmOenzN/OqZvs/ubSPef4mDYFV0hkuW3XDFY88gnqfepnuYELJFGGQcZxhT/AI01ElzIZpt0pDFwuOWJPJ9vWpVmsUUETzhugCRhcfj1qBfNnysYVV/ibH6ZpJktYCu2bzXxyVXge3NNrQEx/nSK/wBxpD3zJnP1qSOeUZDLFGM8KDzVOOZIkPkrgnuetOBuJMDacfSpsV1NPfZuMyYD45ClufyNSJcad5Cxsz7lzhjcd/oazFt1X5pn49M4p6x2DHlS474NS0O5ordBU8o30Egb+CZccf7wps1vbSDcsaKDxkJuUfgO1VorewZGCx5z0G5cj8wari0khJMDSqPqCKpJCu+xNNb39sfOhSFoyOsRyv5VPY3KzEqw8uXH3T3+lLbyXGdy85Hzp1BPr7Vet7Bb3DRRN5mNxUHByP7p9aTaGosqRQK04kiwCCGI6A45praf5m+7IUEBHY9Rk8Y/Ot2y0qSR2EHmNjjBGDk1qjSpPsAWOEK+5SfTIOT/ACpc1g5Lo457do2umBzsGcnuewrPEZWBppSqwxkcZxuJzyfyruLzRXjE20O7F/mwOM9BWLeWM0MqCND5iHhivCn2/wAaamhSp2MEIwkDSCRCfuq3Bx9O1Si5CnbHjcOw+Yj65p8un3E0ki7iqDmWU5/nQ1tHCixxb0X1HDEew7U2kybtDGuLhRvMcm08HKqKja5j43QgHPBC/wAyODUT28O9gIy5x/y0c5/So2iVSGWHyiOhQ4p2C5oWtwFbnJ7UThDKWQ4J6D/Cs1ZpEbLqJF+uDV5LhXtjt/eRkYIP3kPvScSlIglkO7jg9x/Wp7TUJrdw0crocYypqCSNfKDZyO3+FVTx7Ajg04uzCWqPWvCfjBttnNK4ee2P7wMoB2425BP3s969X8Oa1bzO0dtMlpK6ho4ZB+4mB67G/XH4V8r2dw8br8zYBzw2K9F8F61HGQ0guZrJtonMUoWa3kJwHC9GWvSw+Id0jz69BH0Rb3KnO5DGOh3H7nt7j3q4mGBriNNvrlHkcILi3HCSxsF3DsSnVGx16it/TtUBlSCXOJATGeMkDr06/h+VerGrc8uVK2xsqc4/Kp0GDVZCNpZTuGetSoxrW2hnzak9IRSZ96TPNSXdCOoNMC7Oe9S8VG7iqVyG0tRGORUTYJp0hGOKjZua0ijGcrgeDmmY5pzHApvarRmxrGmknHHSlakHTGaoze4gGaQg59qUcGnHBWmFiNKDTlAUmgikhtDAtPFAXNOVTmhspIlj6VYjXA61FEPUVOvXrXLPc76aSQ6P1xUueKYCBSGT2qmrnOtESio5G+akL0hJNCQ3IVstTol9aYM5qZelDBK49etTDBFRp6U8dKyZvEPpS4ppNO6ikUiNz6UwmpdvFMYc00xNEZpy0hyT7Uoz6U7i5RHFAHFP7U4KMUrj5SPGaUrinYoYcZouLlIzxTxhRk4ppBP3eAOpqOYxW8Ek8rYSNSzsc8ADJ6UpSHGLHPKo+ba+3PGB976VzPifxfY6bDP59xbwJGCuCwkkdvZB2HvXnPxB+K7iSSz8PoGHKvOnGD0wCT0z1x6H615PLfX2pSedfTKxVdxCYUf/AFzj+Yrz6+M5dInfRw19ZGv8R/FVzrWoF/MZgR5aAjkLn+vX8a5Af6NG+JAXk+/369qbdXRWVpTgysSsQPRP9qqyzMWEcSNKyjOMfePb8/0FeXJuTuzv0irItmT7OqY/eXEvSMjIA7H/AD1qWKCKNRNdzeY3JKA9/wDPeiBJFaaV5Fe4yPMmB4Bxwqfl+AFRtJsONoZj0yc4pDTEvZ5plUNsCgfKi/dUf1+tVI/Lzlz8vuOtSSYdmTJKj7319PpUcmeG28YpiQ2a4LL5a/KvoBgVCqs7hVG4mporZpmJGAvVmPQCkdnz5duoSLPLMMs3v7CoNETRQxqOSGPt90f41aS3ZiMFJAP4VfAH5Gp9MsY7qML5csh7sE6frXRaP4ZnkcLGzGPqP3fIPp1qOZIpRd9jnIjsPzIykd8girkULzJ86B4yMGu/03wa7ziKRUEvXDrtz+PQ12WieDI4WVmtxCepIAdT9KzdVI3jTZ4sfDnmgNHBJGxwQcdRWhY+E7yZDtYhh2Yfz/xr6ATw3pSI0bWqFWHKgnbj1A7VLF4egt3WONGKr0JPJFZe3RboaHhun+GHeVla2bzP4gOOlaukeFpN2RERztYc/Keuc17OugWLsJGUxzHq44/CrlvpNvEq+Wm11xyF71Eq62KhQZ51pXhiYb2Ee6Uck9n46/U8f5NaMHhyOTejRNkqJOucH0PpzXfLbAbcR9ML6VJ9kh3GRRtZuvvWEqrOhUkjzr/hGfLmkXPl7/myDn8aw9T8KDzHlk2gFNpUjIX06d69fkhT+JQT0qhd2UG7IiyzZwAOtUqzB0keA6x4Xkt4PnkEYJJUf3j6471yGoaWUdmYzOB94Y2qf+BdT+FfQWt6QmZDIvykfUn2rhtc0b5zhcMD8qgHJFdFOuc1SgeT+U0WcJDCM45BZsfQc1DcQ3AUMkU75HLP+7H5V1moabcREtCjBmPTHWsHUtPvI2YPIwc+g3BR/U11RkmckoNMwLiCYZYFQ393OaS2Mivu2mNv51PPpnkn5rpw3foMfXmooxKvyw3UNyOpAwf5VoZlmP72EKpu4IP3fofb+VVbwDcSqBFLE7R/D7VdiZZ0O1dsqjlM5yPaq067m+Vfm/h9xUrsPzKPmFDhvzrf8KaibfU4l2RP5h8phIQFZW45zwOvWsGWLem8Dp1HpUMLjzMP8y9wehrSL5XcmS5lY+kfCLxyp9jjk+zvB+723QJCHsjY+YL6HJx2NdNB9qtpJLaRVaZf3n2ckFpFHUo394Y9ORivIfht4qinubey1SdkuGQQicn74H3SfVgMKQeor1htt1biw1Hdb3UJ/wBFuh8qhhyACeV4xkHjB4r2sPNTjoeTXi4OzN7Sr9VdmjkZo3+YxtnIPTI/KttJo2+63PXGK4vSrp5M2l07RX0XEqfxq397jsfbrXRadeMzPZXPyypzG+flcHpg+tdsJXRwTjY10dW/i5pd/pUIfcgJ5/xojPJBPTp9Kvl1IUiR5D9KZnNOPPFMJwatENgcAVGaC3akqiGwJyaKTtSgdKYkMfNIDxU23ioHGDQmKStqG7mg5pm7Bpd1acpjzEqL+NKQajiJ3ZqcHmoZpF3Q1RtNSLmkPXNPB4qWaxdh6U5vpmot2KduzWTibxkTnpTM05uBTRTRmwwTT1XmiPG6pDy1JjSFVcU9RTRzT1qGarQeOlBbFNY8VGTkUrD5iUNubFTLjbVWLP41ZXpzUSRpBjSeajYjJp7daTbzSLIz06U7rikb71KDz7U7iFp69KacKMsabxjc/wAo7A/1qHI0UNBzOvYE+/amMzkbVjJJ75FODLgNkew9aSR/nESOiyP1JPQew70mxcpHPK0UYHknOcD5wea8m+MXivZA+ktLJDbbWNwYZdrjjjkfn+neuz8b+KLXQrKURTQNOqZG+QZBJx+fX9a+YfEt0usXk1wxmmmncvIxfBI7KT6ACuLE4hRVrnVh6LbMu5vDq2pSzrEYbdm4XsEHCoo7DH51Lc3Sw2bQqgXBBcjv6Cmlo4FMYdBx8qgfKKydauGW3Cqu1X968q7buejZJFKe8Z7hpWw3ZQfSr+k7/JZixDtlie5rFjXzJwu4KMgZPSulhhSNMrkDJUE/3RwD+JzVGaJRG3lDy85bg+2epFNljYhYoYgJDn5s/hnPpUc1zEsjq7KoX72OnT/H9agkvlm3SNxEMAD2HahKwNl1oVSELAxCfwtjmQ93+npUk8ayPjaQpPc56darNeFZMrtV2AVckfIMcfpz9TWlodqLxg8wO0javfj1qZyUVc1pwctEVBbXFyBHACkQPJxjdXZeEPB95fFVaEeX1yyDP510Xg3wy11MjJFiIdSR1+letaXYpYwLGlvgjgla8+piHsj0qeHS3OV8OeBoLJ97Q5P93Hy/nXU2/h+0RVVoEBUg4HOPbPpWqjN/CrLx/FxTxHI2d7bh6DgCuaVRs6I0rFOOzt43QOochtyFRyD71oRw/L8rNGf9nj86kiTC4qXGDxWTqM15EMMKuB5h3HP3uhqSOGNPurjn1zSqCQecVKigADmlzsHBITywSOM807b6jin4IHQmkYtjtRcSQ37xx2pp6etOOFXceM9eaYUBHy5x1ouVYQle5qKRc54+ntUjKSSdzVHyB1z6jFCkxNFC5tzI2cr0IzWJqNj+7dY028YLbQM10x+bHTFVby23A9xjmmpWFynmmraKZJHELb368cY9q4vWtJliZ4SwDDk85/WvZNQsY3Qqp2+uRkfpXM3ujo25fL8w9i3IrppVrHPUpXPA9U0uSOR5GuH29eABWZJ/ZIYRyQ3c8v8AeMe3H0IGa9h1vw/HcqwWMR56oRgfn1rznxBZXmnTNDtgVM8ZYAfhk5r0KdVS2PPq0XEy/wB1kPFHxjoxO8fietQ3SK0ZccjGQB601ZlWT98hVieGxwT9RVgKrO0fKk849/UVbdjO10ZtvK0kckoUFogPMHqDxnH86S7sypWRAPLkUMpz0z2qrdh7e/Zl+VgeAehHp9KmtZj5ez/lj0IP8Jq0Yt2ZZsWaGRQ2AO2TXsvgrXpbjTEUmO7hCiOeLOHU9ASDyDg4DDI6dK8b5Zwp5PY10vhm8Fjc7thYOpBCtg9OoPqPToeldFCr7ORnWp88T2m7utko1KziPkxskM7zLtNqxPBLdcdPb8K29N1a2mlihupIVO7yyYzkbs/Kc/Q15ZZX0lxatP8AaWli+WK6tnHAViBkH0HUZ6dq6jQstHPAt4kluxASZrjJ5+7nA5Ixwa9eNXseZOl3PUIJikn2eTIkUZx/eHqPf2q2n3+OmOa4PR9ZuEhjsLzLuhCrcbw2x+2cdiRj8eldjplytxbo+5N20BgpzgjqPwNdsJ82hwThy6l3IzUb7s04001oYkbcUm4inNTcc1aJYMeKA3FLt3DigKFoYK4pk4FQStmnScVCc7h6VUYmVSQdfvU9BmlVaeABxV3MlF7j4lXHvUin1piCntWbNlsOGKU1HnvTs5+lS0UmPxxmkH4Uh6UfSpsbRZY3etFRK+6njFTsUSJjPvUtVweKlVvlxSeo0yTcaATTFal3c1NirkwUkU4Qt6cURP0qyGyvSspNo2hFMgRMduadUuKjbn2qL3NFGyGnimk5NHemMaqwXEZucYpCwVSzEADqaY8mGwBk0bVkPzc7f50pBEckgchgGz/CMYA96c7KoPQ46nI6+lV7q6hs7d55mPToOTjsMeprOurpBIi3McktwwzHZxdVX/bP+evSuebs9Dqhqia+1OMRGSUyMuCQEz90dT07+tcxrGoQpb8WTp5nzeW52yO2P7oJbbj1xTdf1W+muGL7YIIWCIhO1WkHrg5wCfXkiuU8V6tHa2zxwMblQS9xIke3eTxgP0HXHc1jUnYqMTi/iTrDNdR2n2O3jlYbzCnLDIHXrgdcDNeeTXEvLSMEB6KvGf8A61Xdev1a4muWVo97HC5yfoPb3rCDtcyb5BtHYeteVUblK56EFyxsWR+8nGOS569qwtYuDLclVPyjpWlfXSxxiNchsc+1c/NIXkLMcknk0JEzehoaGgkvYw2AMk8+wzW9rd95MqtFgbPfqR0rnLKRo5RIpx0/I1Hd3MkxAZs45/GmTYfJO0mFY5Gcn3qV7gybFPCKPu9s1TVsj+tTRckCpbLijX0K3mvb0IMkt94nsvevWvBmhteSxxomyMEZbH6VyXw90iaZisa/M52sQOg719BeE9HjsLNI1QA4+Y15+Iq62PXw1HljdmpodhDY2yRxoB+FaS5ZumFpY4vlBxx6+lWI0IbZnaTyd1cEpHbGKCJOMDGKtxpyM802JYgBl/0qfeoGFVvqRUIbGmPB64FHlnNO388/hUgyTn9MUNIFcRYwOQM0/a2M+WR7+tNO8dHK5HalLSHhpXYd8mlZINRzMoKg9T0pFaLOGY/kaRTx/SkdhgGqTFYcrJk4b5exxR95toYE9uRUaZI4FJtbflgCuOOKVwsSNG6jG0/lUDjKk8AClKq2QmceoNPkjZlBkYvj/aINPQRUk/2WyPSopWbpzmri7dpx0z/FwR/jUMkZbLKOKVgM6dA/YZ71l3Vuqs3BFbcsYOCdy+9QSL83PIp7BZHI6pZDczLFjPXng+9cF4y8Ppe2riWMMwU7MHr+Nes3UbMxXuPUVha1YJcQFVTZIBnGO9bU6rjIyqU7o+Xb61W0uZI4TKjDOYXPDfQ+tW7FvtVpujJ3xevDAehH6V1fxG0RlkaVUAY8gkcZ7/SuS05tjpdbNrqwjnHr2B/z7V6sZKUbnlyg4SKviVEzby92Qgj6GsmORd4Xd1710fi2AQaVDLsOxZ9o56gg5/pXJSblfI781rE56m5u2+1lXefuEYIPUd/yrQgnaG4QmVQGbg/3W/wrCs7pjGCMhl4z2I96vRSB4t5UlD8rexpyCDPQ9H1JkVpI3KvGwR9g/gznaR3B/Sui0KWzs78PBvubC/PlHeMlHAzsYMfl69favMdPuZYXWRCu9RgFhkY9wetdXYXn2m0fT33JcyASQnIVWYc7Dn8cfXFdmGrq3LI58RQ6o9PtLOSxmSWZVlspTjzEG1o8nGx/UZx+tdnoKLbqyIu1XUSFc5HpkHvXCeBNUi1PQvJ8yRyQYXhIw6uARls47fmCK7zRQzKZgXidCEkgZMFT3PtzXsUWr3PIrLRo1z0pMU5QQ209D0/wpGzXYmcLQhWgx+lKD605cY5p3FYh2lRwKBk9alb2o+Xb70XGkQugxUSx81O5xQo4yMVXNZEcibImXBpcVMRkc0m3iiMiZQsIBwKMdqeBxSFTTuQ0Ring8Uh60DpQCAk5oD0H7tAxjmoNooep9KeDzmoxTx0osDk0x4apI+eTVdR81Tx4yPSk0OLbZIetGeaGYZ4oXisza5KlW4zgVVSp16CsZHRAmZvlphPFNL9qA1ZpGzI2ODUTkg4HJNSNwTUI++WrToZMdtA96qXl1Haxhc7pH6ICMnufoMdzwKTVLz7Jau+cEKSSegHrXGzTSao6yM220lAxG337hcfePcJnoO9ZSlobRiaVzqkk7rcW7wkruBkL5SH3HcntkA4/Sql7cS2NoxjlnD3BKggbJHxydgHzH1JJ56mrgt49PiM0kf2282jEUhASEHoD6D2GSatXFrdSOhcI9y4WKSVkzs3HlQPXHYfj3rCRqmYml6HHY25vLuPzrmVdyRt+8YBv4evGASSfyrzb4k6jJPqN5D5KmG2jLKmSkcSLgYUDqSep9zjpXruuzxWjtGS6ZUlijAFRgjJb2BY+1fNHjnWI76a4a02LDcSmQoAFGM8Dk8qBg/Wueu1FG1JXZx17LLNKWZizMerGmW7iIlV+Z+7GmjzJ2O11RQfmf0HtTJ5re3UxwMWb++e3t9a847LlXUZj5siq5bPDN61QzSyOO3XuTUJZs9apIhssLLtQ++KYW3Mfeos8U5ODTsJN3J4vmrd8Nae95eRoi5YthBjqfX8Kx7GJpZRGvc8/Sva/hV4V2SJfXURGACoI+6P8a5a1TkR3YalzyO7+G/h2OwsI5HUcDOe5Pc16HbqNowp9gBVGxiwqKAqDHQVrW6hQcn656V5E5XZ7MVYmi34H3lHoOKmjxngEk9TTItx4I455q3brGvEjge3XNZW1KvYdt3LwvanGMuoDEcdSKkVowAqozdyc4H5UpmkUBY7dM+pOaLIVxAjZ+VcrUgiY/MMgD16VC0lwTjzGX/ZXikCE/fZmP1zVXQWZMy9sjNNPlr96ZAceuaj8tWXCgdaQphfk259KlsaQ9ZI8/dkI7ECnB12/6pif9pgBQuAKbDLHIT5ZLAHByCKEwaJNy4GIfm/3+KNjNwqoCT2Oc0EcdqaWQDc+BjvincViTyWxjaePSo3G0DANKrL1UnOOMHFLI7sOHbA6K3anoLUryqw6cg9R3qsMbun61ckPcrx7VCyo2dowQe/pRYLlRzuJjBOffrTTGrDBX5qfcDoGGMHrSQSLj5s+gJ/rQ0SilcQleCOD61m3MW3PTPv3rdul4DCs24TflGXB7GlctannHjfS45UkO3nbuUEcZ9K8YuNPMN7cR5xkFSMduqk/TgV9Ha3bFoGZ1BwMH3FeI+MbVrXVvNGWQqyE4646fpj8q7sNU6HHiKd9TlPGqsdNt/7vmMT+KrXGO+XK9MDFdr4pbzNPjQH5lkbP02g/4VxU6/NuHWvShseVV3HW8xhfJ+70Ye1bFuB5qfMTC5AcjuPWsHOa0NHuFB+zykhSeGHaraMkb9vvUvbscyJyv+0tXrK4abfHIu9kIJVienZh/Kso7xLGxyrxDbg1M7KrLdRl+OHA6ke34Vk9GbrVWZ6N4G1e4tb4XP2h2gmYQXIUkDA+6Wzn5l9fQ+1e8aSQsKncHEiZB3DrnnGOor5X0HUPs2qJIHKxyjCuwxn0/wD19q+gPhRqFxLpbWss0DlG+Vhy7HGCM9OQAfwr2sDX5tGeRjaFveO93bot3dCM/hT2XGaZKdtuWxwVwakc5969dM8prQgPWnoOOTSHrikY4FUQOJ7Co5GwPekJpp6880ydRyjK809BSAfLxSjdWblc6FC1h/BFIKTBBozVRZnUiPX7tIfSgdKO4qzntqMZTSE09jUTGi4JAT8tM3HNONLj2ouWkTNx2o7Ug9accdaLk8rbFjxUi+1R7hSh6hs2USXNPT5jUa4ODVhPu9BWbkaRiOXtUw6VDnnFSx/drNnRDcDSd6U02pLEf2qGSSOOIszcAc4GTSvtkUlm2rg4Hr9axPFeofZ9O8mHcs1ypWIEY+XjJ+p4A+ppSnZCjG7My6mk1bUAX2GyUkIhPySEdS/qqngL3IPaliaTyJLmFwzqcG5dAVXBxtQd2/QVJb2EfkLYqo+yQlYygH+tZVzjP90dT6nirFlmWRrmJkSzgY+QSMAucZYL7c4rm1bOnRIdZR2ulWX26+G0q/7iNzkh+hdv7zfXpSw3Em6KaONllnZ/KDk8kjBOPYEcmq1oIby4iup3KWdsCIzKwzKe7/SqviDUzYwz3iCQXDwrFBv4EasSTj04A/P2ok+oonJfFXWGstIvraxkjeWQCCacnc3zY3Lu4AyB26AH1r508RXCz30jSBEUHG1ehPqBXd/EnxAJbqXT7OZja2jMd7f8tZW+8R6gdBnt9a8lv52eUncSc5JPevNrS5pHZTXKia6vHVfs6gIO4HJ/Oqgbk/SmAjPIyac79gKxsWmRnuTTaecdKYeapMTBeakiBLYxk01VP4113w28NTeINajhVCYkO6RsdBWc5cqbNaUHJpHTfCjwa17Mt9eRkRKwYKR9/wBB9K990XTktQieWAQM4HGDSeHNKtdPt0ht4wAgHOO9bJTb8qEB2Gc5rxq1RyZ7tGmoKyLFtt2tjl89ParqLkBmbn9KrWi7Ux19TVkAnHYZrmZ0JFgFs7gdueAAKsRbY8ZPzH9KqK3ybe/erUUbHBNIZaR1x6kde1OR2b7sfB5+9SRwMOTwO5PFNJjVtrSKCe2aYtB+SGJZgzH2pRuPWgeTkMZFwPWpVkGAQiYPQk5p2QiPHGMD8qUQllxu8v34/rQzOThTsHfAFG3dyxz9ajS49R+yMH/WJ+dNLoG43MD3HFJtUEfLkfSkKegIP1qrisKWj5/dyfXPameZFj5lcfVad8uNrMFpm0HPz8jsKLsdhBNFjIkK+xBoaaIZDSL9cUDdjjoO1IrbgRnOT6UXE0Kdh3KrqcdMGo3XcuCB14GKR40boNp9RxUcnnoCUlyccbhniqTuQyG6iLqVyR6A9qRVXb6VOGIXEq/iOail2EkK3sQRQwRFNlRz1qowz/OrZ3L8khyOmf7pquwIkKn7vqe9KwGXqESyKytx715J8RNNxvGzJGG4Hb/9Rr2K83biOxFcT42sjJEJxhR0II9quDsxSVzwDxKu2AIvQY5/DH+FcY5LH3r0XxhZ+VI0e3O09v7tef3sJimOPWvYpSujx8TG0iq/XPT1p0bbGDdR3oPrSDhsdQe1dBys6exkFxCY2bdKUBB74PQ1DZyN5BBzjPBIxhh1WsywuGha3myT5L7GHqp6f59q3LyEJcs0bfuJx5iZ7nHP41nJGkGFoyyIbdjxndGfQ+leu/BHWJf7RWzmCKNhjI5zkYxj/GvGYfkuNrdM5B9q63wfqEllq8F5EWEsciswU9cHB/StMNV5KiYsTT56bR9WJM235gd2R2+8M/zqZgGXcpPPPFZNrObvS47iJtxMYkB6HPrWhbyM6Ky42OMjPFfUxfU+ZkrOw75v735igh9h+4T+VKdwB4GfrSHNWZDAWx90fnQOTg5BpQpzTupGc9etEhxTuPQYXmnKM80mM09OmKylsdUFqD+1R7T1qUqMUh6U4E1ER54FANDdaYa2ucziKzZNR9DS5pG6VRmO4NB3Zpqtmnhqk1ViQ47U4Ugx0oUVm5FRigOKF5BxTWzg0+DpzWcpG8Ik0KnFWE71GgwKdu+U4PNQmU0kOG7dhcY9TU6dOn5VGmFH0FSpwKTGgPPvUEpZo2AyF9e5pSGZG5KuehU++Kd82MbhxxyKRoRSMsa5G1R1J9q455Y9Q19rk5ItlKxqzfKxU7VH5tk1q69dvDbzSKxcgbbaNBjLnufYdfxFYCzR2IEb4lMYEUUO04dxyxJ7jdkkmspyLgjW1OZFlXTYpjtAP2iUnHU7m/Ej09ah1GaJ7dY5n+zg4CJtI8tSMDAHJY/yrnYtR3O01zKCGOUjjyXnJGTtUAEDIz1xg9DVfW/FE+mWrfuvss4jZ/OkkjUhiOAFwSTj19awdRI35G9DprjU47eON7e0eK1Qbo/MTccjoSPQdhmvJPH/AIo869l866WYBjtUnAVsAE7R1x29xVbxV4muLuFfNvLg2xIWMLuVX4+8znBb0woxXn2pMZFaTcDEM7QFxx39zwK5a1a6sjenR6mZrN08lmoxhclhnvznrXKTHL5rotWP7kIUK7U6H61zr9SO9cq1ZpLyGgnGe9OX17U3HFOH3fpTYkhp9KUcHNIOtTRru4UZPak9AWo6FDIwUDmvpf4O+Gk0Xw9HNKpW5uFDvkdAegryv4PeFBq2vJc3Ue61tiHkB6EjkL/jX0TbLh27A4wMV5uMrfZR6mCote8zQsY9qgBssTyT2q4sQZmPAAbrjk1HZxZwq/j6dau4CLkn/wCv9K85nqRHRKQR2H1qWRkTGMlvQelV4w0jc/KvfHWp4/Lydq89zUNlLcfCZGGRhR6nk1cjDOPnkYkHjHFVIioO3nk9utXYWVG2YP0xk0kUyZIV2jcA3sxzTvLRfmCDI4zilVwuD5b8dsU/lsAgjjkn1q7EgQnG5gT605mGOWGPanKFLY6DvjvRsKsM8Z6GlYNBowVztalBwOx9BShSckc/7XvSleM8e9JIBu7dnDbSPSmFTx8pPvmpFJYldoI60pg3fLuCr3J60WC9hka7gdylSPTt9aRs7gOSKkQclVZ2x3/pUgVjz82fYU+Vg5FdoxgSI20fXFQ/u9xUMu7/AHuamcKGOQWwO/JFRbEfjauabQkxnU/KykHpg5phHUjnFOdEb+FR+FRssY6qOOhBxSvYLXEOOPSnfKQR1yOtQTo8ifLKduQdrf40sfzDacxPjj/PeqWpLSGSK2BuIHbNU7hmRh8pP0q/NujTDLk/zqjI3Iz68E/yoQinctkdBn1rF1uJbi3eIgdA344rWn++Vzxmqd6haFlU801uDPE/HenHLTAZ2849V7/lxXmGpWgZyjf8Bavf/FumiWFgpBZSSv48EV4z4ht/Lm3hcBmK49GHUf1r0cPPQ4MRA4yWB45CrDkdqgYZyRxit6eMSJ6+nqKzZrbcx243eneu1SuedKNipbSbZCrAFWHNdLbN5+nRo5JYJ+7JPQiuXmhkST5lKn3rc0qV20kMhPmW8hZeOx68/pTZENGWXiZ4hKqnev3l9q09HcJKkyswyOxxyDVTIeCG4UEK4KnHrUlowgJU7SoO4emD3rJaM6Hqj6c+Gusf2ho0TTBUlA3MF6DPBGO2ODj0auqjVot3l/MrfvBHnkeuPx7V4z8JdQ8i4e1aR1jfKsT/AAOOVYexG4H2+lezW8qyJFIBtLAnGc4PcV9NhanPBHzuJhyzZMH3qCqMQeQeKUsVxuGMnGc05Vwu5BlSTkf570LtcFeo9a60zksIA1PHI6U2M5XnqODThRJlRWofePpUi+nekwPxpQvFYyOiA7oKY1B6YpqjmrgtDOpLUa49KZ0ap6iK81pFmMiPvmjtSkfhTDmtDKwm3aeKFJNKg3HFTpFipcrFxjcEbvSEn8aE46UjDvWUzWGxIjZqWPGRUCDn1qeLINZo3uyZc0jDA9fmHf3pyninHBTn60E3HjoOKUSpgDcAT68UxmwN1JvWNVy+BjuetIEx8kiqjbeSg3YAzkf41S1zUo9OtJLiTCjYcbj+XApbyVZI/szxs27IRyxXPHYjnNeda1dXd1JbGx1KcOx3CN5CVRgxU5zzjhjzjkcVjKdjoikx2t6rJPeRqzectoodYoWO1pWxtEjDnOMnA9vWuW1K/tbZlm1K4LSSEsIrdySEH3jxkknHrjk5PFQ+I/E8Nlps0OlrCLmXdmTO4SN1YjHXt9CRXnF3qd1cxzCS6n3TOA+0BWdR0VmH3UHZR1riq1LM6acDpb7xfuTbGsFivllUjhj8yQgnIXcT8uRgEVzWr66rRN5duzzF8s1wc7T7Y7Vj6rLb26RmSSQuTkIVAwR1Ix2zWNPemRsnJz1ya86dSTZ304RSN2W5kvrqDzJpblhhY9xOFHYAdFA56VXmuEW5dd2Yoxge5/8A11Ve4ELs8IwNoVMnkcDn9TVabmEtuACjPPcjoPzpJsTaGXTPNK4dg24gcfWsK42/aZNrAgNgEVqyzGMMy8HBx+WP8TWPjnngVaRlLcAeadGrySBFBYnsKdG8SnPlGT/eOBn8Kk84hOqrnsoxTYriPDsO0kDH41paJYyXl7Fa267pJDgVmpwu9uBXqXwa0dRfRX1xGDIw3IrdhWNSVo3N6MOZo9a8D6LFoeiwWcaqHC5lbH3mPWukT7ycc/zqpA22MAfmKnRgZVznGa8Kcm5XPepxsjdtGVY8k8+nc1OX3sXXGTwB2Ws+zkLErtZcHqeMCrPmRKFVD0PBHf6CpZokW1XaAWJzSZIG4AgEYGP61VF5ArfNLk+7dTUsd7BJIF3cj1GKktWL9ll8nGAOvFXolAcSA7iMgZ71nRXUaHDMm7+6G5q1BeWwbLyY9M9apRE5GiMGP5m3Fc/nU6RsqDOSSeTjvVWK6s1dGaT5em4EcH09qvEohWRGbZ/dYY981soGPONIUHjOQcZxSPjz9vYD8qmJj7cZAIwOlVxJ88snbd8wPHSnJW0GnckQZIVTwe9KY9ueNwpqDcuBk556VL8rfNip5UO5A6rFOh2sAxxyf1qYxbmzn5fp1qK/3mMbedhzg9v85qZJF4bPHU5HT6U7ITYsS/gMcH+mKbIrbgVZ8ZxgDNMknAzlwOSFz1as3VtfttLgDScOcBUJ+Zj6Ad6qxN2Xn24KspXHYDrVJ7m3jO7zEGR3/wDr1x2t+M7pwoiRRgZ8lF3MPqen4VyN54m1kvJIwjh28sWYHHoPr7Ck4Dvoeqz6pbqF3xFVJxvHK/nUD6hHGpZYxJGcnKNXlS+L9WRBFia5DfNtiPUfSl/tHUWczRm6SFl3OrbV6du/P1qfZ9yuY9QOo2szEbjG2M4cFeacLteBMQ0ZH3lOR9eK8wTXL4Ylj2zwqcMrru/DJ5FXYdafzFZIUYMeQXww9qn2Y+Y9HkmTCq7iRT905yaz74hX3DlT3rL0TUoZIysKGNwfmUnBH1zV+6kBjJByO4I6GpaYIrytyPm61Ax2sd2CKcsisOGyM1Xn3H5ScNnsOMVSFcwvE0O6yZo1JKt0HvXjHiyDzLO5mRR5kT72H04Ne66lGjwtyQR37GvIfF1v9n1KUbcJN8rg8hgeMiurCvU5cQvdPMUmEi+ZGu7H3l7/AIe9RXISYCTbuU/xjr+NU5Ha1vGIBA3cg1blYMhuIF5P3wO9eg0eZe5n3ccygtlpU9c5IqXQ7oLO9uQNsimrEU0MigrhZBwccH8qrTQILhJo22MGycdDV30M5R7HQaQitAbViw+YnrxkjA/WpYY2Vnt5VKsvGD2B6j86bpkakuTnBTcP51pTPvkSYrySBuz17fz5qGrGqZv/AA71GODXYWmOTIyo656c4/rX0DYPLDFFEVCuGG1GOM+2emTyK+XbRtt95sZ2sVDc8ZI5r6I8J6xFfaTZagYy8NwBbXULc7JB0Of89a9fL6ujiebjIaqR2ttdRS26yxyBlOSwPBX6jsakjXblsYDHLD0rKs1e3R937+KNiACMsUzwffA4/CtG3ZJQDCCyt91gTj6V6absea4psl2/vHx04zn6UqspH3h+FEMOz5fMbdyctzUgyv3hx6j/AAp8w+UZ8ufvD86kAwpoLdMcimsqs3ygqfbihgtEJRtpRkYU/N70uPSrRlK9xvak2nqKk7YoX06VSI3G7NwHFPMQx0p44FOWpcioxIUgVeTT9o71JtpOlK5bSKCjApyEZoFKF5q5GMWLnn0qVWAFQnOeOtSRnafU1lI6Ism3N2X86cob+JvyFRGRc4HLegoLOx2DC56nqQKES9xSiyMFOWVSMZP3v/1VO20HC4X1NV5GwnBGR7cCoppNyjzG3M3Cqq9fpzSuUlcr6x5EkRHlyBAMvLvK5GcYHuc4rznWbS0iiuLtmlnSX5LaGSdzGPU4JPfdXY62DI4ikdXIYYj3fLGMHBPr649q5HxZIIdPN1JEwJkWCFGI2Y25LH0AFclXU6qfY8o8Qyg3ZMEaTmFdrO5O/wAwknB7YwpOPTmuVurowQh9zngsQ/8AeIx+v6V0mqo+o3FnZMybzM7MqcbXdgoP0C8fhXFa5IjyERsGjB+QjuPX8a8yq2jvgioFNyzSTSqEjUsdz4J+n41nNIWYKvf9KszSqtu0fU5GOP5/571WgTJzWNkaK5fkkDKh+p/WoprjasSqM4BLbvX/APVTJ/lA7VXlJJz+AqUDG30jBEUdCN1Ui3FWbo75AOwULVNyBx1PpWqMm2ODNnnpU1uu/LHovrVdcscCrMRXcEwSoBZseg7fiePxpMaLFrte6jXh3LfKCOB7n19hXt/wzT9zvLctjBY8/jXj3hexM0zXUh4BwPqa9q+HcJkTAUCMDArkxEvdO3CRbdz0GJgECZzxUsbKJBlhj3Pc1Xi4UIeSo61DJMsb5fkDoPU14+7PZTNa91DyIvk2n03dP/r1g3msS7tiyM0hbBGCFGe3HWqN21zqN3sDsME8p29gK3NC8Mqq/aLiRtzjBCnkD/Gr0W49XsZEd/JG+HKFiMnOVOfxJNTrqVwrPtvUhKtjdtJHPua7aw0PTY5RK0YDjoSc1eudB0pwJPsFvNx83mAjj1GKaswa6Hl97f6jMwCaqh2Hno1RWuq36Sb5bpJ1AADqpH4ZFehz6dZRKwt9HiLdd20YPrXN6msUKFvsqY6Mjcbh6ZHNaKVifZt6lnSNaflZo7iQMMOFcMqg9PlY/wAjx6V1Vjq8skJjnkkCHAGTwvv6/hxXn8U1kWWaNDEQR8ifeXHfJ4b8a6fR9RtZIdjPDIjDDcbT9cHpSbQJSW6Ov0+7mXFtcFiRghiMhvb2q1aXQZpVXGTIeOvFY9nMsNmFVy4QHBc8gfWrtlLt8to1wDjJA4Fc7lZmqVzWSUbhHjaxXJzkjHpVpWfHzdupHSqJG3P7oODgZB6/WpYJGLMu44B4xxVqRFiO/kzE679xJ4x6Cm/aVIUqx27chfan3eHi3biGB4zWaCsMu4sRG/T0BPUVLeug+hDqmpGOB5FjM0zfLGufwz/OuMuLNpL0yXOJHYYkkVTkeoX0HbNdPeywiRiqHzOdrN2/+tXMaxqIhYxqik+uePyqlIEm+hkXSyWoeO3CI5YngkBF/n9emTxVZbKKYxreSMuBnGA0j/l9wfrT4o572ZhAWfLbizZ69q6jQdFkVN0rHe3JwoBNVzNlKCjuR6TZ2tsiNBGyKw5ERVXIHqeuK3ILa3mBEiWhVjnYYQD+Oat22l2qjd5X1PBx71aijZABtibP99AeKWqE7Mybvwpp1wwaGzeB/vbo5AqjP+zmsfUPCdsVby45d3Rm34PsRjpXZ7lC/NujwPcqfy6fjVN5JE+VVQpnJBHP86b2JR5/eWOoafch2D5QAedkEEdsjv6VaS/kFtvba6leSg4P68fSuuuUWbGUXdk8+may7vSYZNzNCpYjBZP4h71CZbSsZNjfwvGF3qMdweCPfuKsiRJI2KsTg/rWFfeH3hvd0TuqE/MGbp9K1o41hjCLnaO5PJPeqk10M7MfdKWj6c/SvJviLA8Wo8MxiY/KT2b/AAr1ksGTrx9a4vx5ZJdWD/ISwBxjmroO0jOsvdPnjXItup3CNx+8Jx9aqW80kMnykbh69GHoa2fGNt5M0VwFxldjn3H/ANbFYcv7yNXHDLXsJXR4ktJE8scc+ZIPlYfeQ9V/xFUpZH+4/wB4d/WpRIXXevyyL1xUc0qyL+8GW/vCnYVzpdEuTLp9tJu3FcrIe45rVtoy8E8BYZiY4I6leh/DvXL+GJVWSaIOpwA6gHnPfiulidfMlkTI3KFz09P6UPUIvQYxYGM/KGTHI716F8Nddjt1kjkdgP4wgOWGe/HpnH0rzmZsk9ju6Vc0m7/szU18yWXySRl4zgrn+Ie4q6FRwlcK0FONj6h0OczskZZDE5LBlbOR/CfTmtdA9q7Y27AcsAcY/wBr/PvXlngfU5ZbGGK3mj2q3B24GMkgj/Z/ofavT7O4jvLdJkwxYEc5OD3H88ete7TqcyPGnTcWaMcod125JGc+1SZ5zVOJnwlx04COPTHf6VdUhhkcjFaozasN2YO4fd7inHaPu08cDrUY4fb26ihbg7WArxSHpTiKZzmtEZOWouKMYNGTihBub2pkpEnBFOzxTSMCmMx6ZpJXKvYcW60maBTsCmK5VTkUOeP5UsYOaay/Ofb+dVIzitAXIHPPrTgSxIHFRucDA6ngU+MfkKzkbQHLhR6CmRu2N+doY/i3oAKknUCLc3U8D2pGCqoZiF7bu4HtU3G0NIJG5jtC9WbDbfYDoWqldiGGNppAzTAHydzH93657f5xViXzJ3EVuohjTo8g4B7nb7D1rB1zU4zL9gs4WupioKoWKgj1Zv4VwCSevQAVMmioplX5fNzMxiuZcEHJA2nrtHv+dcF4yuxe38wCh7aFbiQJuIyqgLg46ZJx+H1rtntZLO2a81K+ln1CfcwEaAIgC7vlBBOAP8a8x1pWmvsM7EXMmzcHG0QR7ckEDHMm/wDKuKu7I7aVmYWoGRnkuJCiEQqMAcZxnGeOcmvP9VDMYyQFVjgAdlFd7r7pDYeXy8zjezZ5ywOF59Bjt1rk9bs9rDB+UDqfWvNqvU7aexh6gNzCQtvO1VxjG3AwB+QFR2ETSSKijJJxWhqI32oXaQ+AOgGSAT/Ko9JjK3CyNkFI2OB6nj+tZspIhvITtWTGQ4LfQCs5csR9a6OaFjp6ZB27Cvueef5isS0iLsF24JNANmdOTuJ96ptncTWhqKqjkA5APBrPcd60iZMfGep6CprPL3BXqGGKib/j33D+9VzR0/fGXsv86TehSOl039ykVuvAHzMa9l+GoX+zlZeMnnjrXidrJ+8Azjn5ue1e8+BFCaRGylcFQcCvPxXwnpYT4rG9fXEdqvmMPyHJrJsre61fUDt3xgDqByPpWxKMjcy5x0rU8GqpmwYyWJJweledFnp2uLpWmx2kYVQdynncOTW2kTKoCqoQ5xnrUN8PMkR+C2BkDjtzUto4A2b0HGSWf/OKUjRNWL9tGu0riNSDz8u7iraCOJeOWB+92/KuYvfEVjayi3ggm1G6bkRWjK2Pqc4H40lvqHiO7+Z5LLSIicBFUXEo57twqn8Gq4QkyZtLdnTzRtMMvG789Tx+lZd/pNncj95aIwHqe9ZbNpUsSvf69czkglke82n8VTAqCFPCtwV+x3gYnhTFdSAjJ9m4rbkktyYzj0Yy/wDCduwLRvJCewXIFZFzouoWDboLhZB23DDHPpiui/sl4VLWGr6lbn0kn89D7ESZ4+mKpS6hrlkCNStlv7cf8vFmAjr/AL0bHGPdT+VLkRfO+hW0zVZ1m8ibIC/Kecmut0yZmjRo+nQc1wWs3MbXaTWsmPZlxx/nvmuh0G+M0YycHofrXLUhysuLTO6sTuj2suc+tXEjjXCGQbuvJ5rG0+6XaFVc8YOelakcikLnn3AqYyFKIt1tUFeAT3rMu5QqbOvXAI7Vfu2O0ENn6jpWBqUjKCVJ9yetDYoxMfXZ2T5YgwJ465rKstGaeYz3RDZxtGD/ACpt/cSTXoSMbtrDPGa2Hmfyj5DSxAJ+8kYgBPXA5JP5VtGOlwctbIZKIdNQpHbK0oAJQMFI9z3FOjttQu8GaUWqtyEiyjY9znP8qi0i0DZnaJlB+5Ex3N/vOe7n9Kh1vxLp2iqRcXImlA4jQZY//XHpW0V2Jk7Grb6Lxk3khccAm5mHH51Olhdw/wCpuMAcf8fEn/s2a8p1j4tmEyLb27RlScqyh2/UYrI/4XVfsSdr9fuvbKQR+ArX2Le5g61tme4G71C3cGZXkj/6ag4/77X+ooW8sZmjEqPbzuflLKCrfRh1rzPw98XrS5ixdou3plcqfpjpXbWd9p+rWDXOmyRyQv8AM8RPytn1H8J9xWU6TiXComa7s8fzMoIU8HPWi0k3My7SB1OG3DNYlreyxRgyO1zYu21TL9+Aj+ByTyPc1pQ+csgKxtsx8uzBBH4dqx5TbcbrESSR7osZyB061lvwNpBBXjp0reKmNPOutigA+Wmec+prHlglD+ZtwG5+YdvpSaEyqVxllxnHPHWsbW4/NgKkEgnnA7VuyhdhUH8fasvVF/cMFPIHeiLs0RNXR4R4o0/7SJbZtrSKCY26bh6V566tFI0b5BHrXqni2NfNkdDkoxIx1rz3xFAr3BlRQpZQxGfWvapv3TwqqtJmU4bd/ccdCO9QTtlTuAVu+P51YglDfuZ84/gb+6f8KZdLk7W6itTF7DPD9wtvrMTSglHBQn696622maNpLeQ/OpKt+B4NcGGaGYMvY8V1TTlpo7kceaoIPYnHNEgg9bGkJfMVtvJA3DHfHX9Oacku5G4BJGPcHIINZkFwYpgysUyc8djVyOSPcdvz9eAMc1mbpnWeB/EMumX9vH5u0q4MXmEFDg8rz0PpXvGj6rb3UUN9pcvl28zEyR9Qj4zwPrwR1r5Yf5zuxivU/hH4muIZ44Zpo2wBE6sf9auRtz23L2PpxXfha1nys48RT6o+hNMna4sIpCgxIpPHQc9vzqzbNh2hYYI5H+f89a53whcwzWJjXeUBO1ZF2uhBwR+B/Q1uO3lyRzNkqp2k+xr147HlyWpfxTZAANx7Gn9s1HLnyX/3TWplcc/HSoS2KkkPyGq2ct6VcUZy3LCcj2pe9NiIpSck1LRSYrN6Goj1p23mk700hNjkNPzTVHNO2mi4KLZDGeM+lHbPHPNNP3D9KG6AVVrshNpCJzJ9BSpIquzN0X8s1CS4eRV6gD8z0FSJGsWAF3uOAcZJb+grORtB9RrO1xNnaxiT+HO3JOOvfvVltyI08gijCL94nOPYVEsbSGNWwF8zJPUnnPXt0pmttbw2I83zdsrrGMMSQpI3Ee+OPxrFuxtHUx9avpoLWNFdhLdNtiQAAuO5+hPTPpRpdjFZ2ssywxGWQZmmk+7uP8Cjq+AMfXNVrCCTVtX/ALQngRYw/wAiuWPloBwNvrj+fvWxqdytupLsZJwpbC9uM4H4FPzNZKWtzVrocprLbYpnmuD9rkg82dnH3I8Z5HRQccKOw5ry9Av9mPqE7oIGTyULMMFcuxTH5n8RXZ+KbpTpN1LeGQRtF5mFUsZSV+Vfp3J9wOlef6hLNPZpBNGIIo4w7jdyzEjbz/DhCPc4NctSV2bQVjmru+kmuBuOASpC4GMgcGqF7cAOUkDOcFmz1J5NXLqaCaZlt1QQoRuIPJKrnOe2elY9w5k1NljjztfDbjwcckflmuGodaK1z/x8kdfL+9/vbdv9akCG1j83ILGMkD/P0qDc3lyTAYy5IP40uqLtdfn3LtH5nNZ2uX0NK4ulNqtnIuZGCyA47EdPzxWRp8b+Yigcl9p9jUtq/n3EZ53JFt5+px/OoXuGhjnI4k3Bh9RSJMjWF2y7OCc5yPQ1nN09Ku3uWVGznCAGqTVpFkNWJY2Tyig5PXmtCwfbDtPVjknuTWXGreYMdO9aVt1+lKRUDSs1Elyqnnacke/vX0D4HVU0S3KhQCg4WvANJULKMsVyclvSvoXwemzRLQdB5YwK8/GfCelgV7zNtyMYXk9xXQeGoRtEkcg3Y4+Yce1Y2npM1z+7jRl77jW2RaYV5YZIHPG6MEHP4V5i0PVsNlaSORmlwIyDk7vfoD61j+Ir+G3toYrrzt0+fKik+XfjqXOOFGRx3qa8vI7HcxvoXXO4CeI7vrn1rlxo974jvLm8vpJoppG2weahDCL254U+laxSvdg27aEl14ltdOtPs1uqS3DfMWwACw6cDt7Vg6/ceJ7nRrnXNSu/sdqqBliXIMpPAwP8a2LTwr/Ztwt0378L1YDhTWj4mtxrXh19JysRxlZHU44wecdq7aM4bM4a/tX8J434W8O+I/Fevx6PoarPqE6PIqPKI12ryxyfrTvDWk+JLvRda13Tp5TZ6Q0Yv3a4AaMsSF2qfvcg9K2LjwTqc8ojDwxSAEJLDKVzn0I5GRVXTPh5r0O6c2byRKBlN+3fg8fL/F61pCd4Ny3MqkZc65Xodp8NrnxBqVtcLaag01zZspeCU8up6FT+HSu307xDDLMINQT7LMnyNkYwe4x65rA+E9jJ4avLy+1a0kjlnCokW3ccDPJA+ta3jaWz1qRXl0y6hm6+dGAGZR2x/Ws58rS7m1N1FNreJU163jiI8n5beV8ovVVPoPb/ABq9pSyQTLGw2/KCRnNUdF0y/iuC0c032VgdyzoCpH49/wAK0oYfLf5Rg5+UDgYrirWOyG+50+kTHPzZOPWuhtpC0YNcpp7N93OD3rft32jjJwOSDXLY2luWruTZwWFcvqsxDOuf/r1rXtyrkeo4rE1DLSl+eT6U0OJiRwStKPKwXPPJxWpC8cFvHNfBvLRg24glcgc5xRpttFJdKkx47e59KXxDpd3I8X+iu1uCC6Ry7Sw7Afyrpg77mMmrmDrniZr25/srw9G00jHa0qgggfWtmHwTZ6X4VudUuoxe6gIXkLtyqsBkAD8qisQ1nOP7N8OxQPyd+4gnPqSSW6cdK2H1LWvsjRXVnbpHtKsHfIIPrXdSnCDOHEU6lRWWiPnbSZfD9lqFxf8Ai/SdR1SwmtZfJWzlCMLk42Fjkcdf8DWDot5oLeFL+1vNPvpPEjXMZsryKUC3ji/jV17nr27161ceBrJrpm+0Szwli/koAoTJ9Tnp9Kl034d+H7G4drmSW9lQFdqx5QHA5GPr1qlP3WmjKdJOakmcb8KrSz/4SURXkMUsEsLecsgyMdj7H3rf1HSbnS9We48Lm6WDIDqclMf4V2dpoVlYskemWawrwCpUCQk9cgD1rqLLSkTa0UI81gOvCqPU+prGdZqHKb06K5+fucl4cuLyG7ja+aOJ7lgJd2PLlHTHPG7HeunisVtVcR3Vx9jL7hEHI2ZPRSAeKttpsNyBaInnIfv7U/djv17mr0OkWcQVLa6uYT/dJO36c8CuJ1DsWhSt5okI+yWdy/bfsLN+ZqG9jvLgAGHyxnLF5AT+QrWls5oiY2uJV74YZB/KqNxDPkqLm2OegYEGpcgTMmWPys9CTxzWTfr8jgntWxe29xCvz4ceqmsi9Xch6k4NOIM8e8cIkN27E/xYbHoa841UMZ1ib5dqkKT6ZJr0v4kKy3SyIvLZBHbI/wAf6V5trmS29WLHG4fQ17FH4TxMQveOcuG+Y/wsKSO4BO2TgjoadcFXY8fN6ioI7NppNq5LemK6dLHHbUbdbo3zwQa19Kb7Rb+UjYZF3IhPp1xWZPDLGu2aNgB6jpUtkfJ2spztOefSpumi1GzNV243d+9SwzbXU+tMwGR8DKjDZHof6f8A16rAspIB6HIqbF30NyIDJGcjpWx4ZuI7TUkjkQ7ZBsYbuSc8EHHHt7iues5AXRznYzYYCt2OzaS5V+DGCgY7sEBun+fetYaMipZo+gPhndTRWksBZysd07W7Sff2nqG9iBjnuK9JljRoi+1XJA3ZH3l7dPavDPh3rUweOV0neDHzyhsl+MZOeoYD8wK9j0u7V7eW23BxEolifIy0Tcqw/ljtXsUJXR5laJq22UjETMSV4BPcdv0qV1zEahLCN1EpwGQAN7jof1p5kLLjvkfzrqi3sc7STCfpgVVP3qtyj5feqj9ea2gc9QerYGKkVqr96liyRTaIjJkppD6mlpTmoNUrgOKlUrimDpzRtz0qdzVaFfy2KsF54ofIVSOpwB7k0QyYAprSAPuKkrECBjuT/wDW/nVO6ZgrNEcjCGRI1BY43HjJJ/8A1mp4QuAA2AP4uv1P1qIsBcQtICGIbk9M4yBV2JNq7lwTjk+tZSbN4IrbmJijjZlYlscAnAPP8sfjXOeLLqa6ujaWkiOqBUyy5aR87m6cAbQRWxPqMdsLq4myiLjYTyHY9FGOvOfrWHJCzsYZmZfm3uoIVizHofQcfrWMlc1i+U1LaGSGO3tfOynzKxjGCxOD65zgA8eoFYfie4Sz0yTKObm/bZEobBAbPAxznGSee3tW3dTPFEFU4kjjI7DbuGd3t0Pua4W9vN2qC6urpoxCmxZRjC4IGQPb5uB6e5qalopFRbZh+KIydTi0vMiwW8aO5J3AbQeueGI2nA9a5LxlcAWthZRGOBLgvcTBixcsEHBPTgSEDHcmuoubpfsur300IgKDZtY/OCVwMf7Qyc+5Neb6reXWp6ihmlLSM20/MTsXPJ+pIauOqzppq5nyzKumzSNIwA8xQoUAkkfL9RWMr+TC8zjB2/IPQmui8ULHDb29hDCq7QXZg3UMBwe4xj9a5ttjMBnKIcjj7x/wrknvY6YbD1KGBIZB8pwWPpzk/wCfeoJiJBIy5VN3y/Xoo/LNNnfLBByzHFR28iyXPl/woSRj6c/oKzKLGlzeVO3PJXGMdcGqWoH9/Ko6Bz+VXJEUPHMjZJUE+x9KoXfEpOOSCfrQOxTdco390H+lVobV7iYRr3IHFWt2Ny9jitXw7bKG89+eeKicuVFU6fNKxPf+FLq00RdUhDOikCUYJwD3rFh4Jr3nwPNY3+jT6fMqyJIhjlQ9cGvGPE+kzaH4hudLmyRG/wC6b+/GeVb8qyo1XK6ZtXoqGq2LOjRtNKkajq1fQmgK0elWsRGWESg4+leGeG4Ns9vGFzLKQxz0Rc173pQZIIx2CgD8q58Y9EdWBW7N/R7WYgMNqAHOWGTW3Ba7sqzSOB1OcCqekqREqrksf0retI1VVkUkhec4/wDHv8K8256Qw6fbRx4aEFyMBVALDPr6VnSWM1q2JreR7cH91KjfPHn1HpXRRq/mpHGFV85JPIT/ABPrVZoY2hK7VmcsdzSHhuaGxpGZGljPIV85IZx1KjAYe4P/AOuifRYZcuVtpOQS0bAE+hxnBqxe2Evy+VKiY6x4Dg/TPNVlh1iHLWtxYSD0ltimfxBpqTWzHyXRBH4ZtVmWT7UVwSwULyOPb+lXX0i2ZVbzSWGArYIOAOmDyKhhu/EyqS1voxXPBWdzkflSJJ4onxldLUscMWLnA+gxV+1l3J9iiaW0jVcnzBycF+M/gKphrMziGFLYyDttJP8A3znNTpo95cM7ajelva3QxAD0POSK0IYYraHbH91RwM9BUuZXJYozIfIKzoAB0A4GfXFY1wfOnLjhRwK0NTuC5KqTjPAFVLeMSyqpBI74qHJyHGnylrT0JCn8K2YMqmOgAqCzj2hdsfyirzsgBX5iR0AGPzNSzQzLxMg7u/tVKdd8e0+lak9tIyjDEg/ePrWbIrJuUjgdCO1AyG0VPM2y5H90+hrbiv5IYzHPtbuHbJB+tY6gM20EVetrgbDHKuR0Oe9a05uJhUpcxLNcWx3edDGOdwwQMD2qu9taufNhdjnkJ5mzB9getWJbWJowsZCg8njioJLKFXMgtDMSAMbzjr71o5xbEoNDo7ewViryTqpOcSYKn3B7fnU2NOUH/TZFJyeGAIyO/eq8UEcTBksLf/aBkYD8hxUwjKsyxWdkno2Cx/I1Ll5hy36D4prCE5h2SSHq3mElj78c0komlObto7W2HzHzPlLj/d6n9KFjueSb54hjG2GNUx+OM1LDp9rxJLGZG/vyku361m5plqFixYx2pk3fapAoUeUrHYAO5wOBWmBOg3GZZYzwN4BX6E1DEcgLtHB4OOtSg+Wfljwp+8OxqFK4SiIVXaV2k4HKZ+ZPceorKvbaKRlYxgspyrYrXmCsoOeP+Wb919j7VSnyyn5dsncdj7imyUjndSV8EBiD1x2NYd5znNdDqikoSuQV61zs67snB44NXEHE8w+IVuZFlcKDtAb6Ff8A61eRapnazcHDHp6Gvc/FcBa8ZXztdSPzFcBaeEZtQnyq7UydwzXpUqijFHmV6TlJ2PONM0i+1O88q0hZx/E2OFFXNQt10cvamZmcn5gO5969sh0vTvDWhyeWq5C+n3nxya8J8Ts8l7LM5JdnJNbxqc7OZ0lTXmVpbgspy2cjvVfjbkY5qB24A71JDkLg9K2SaOeTuWrS4Zdp6leMf3lPUVLLhZPkJ2ds1Tj+VuKs53YaqBF2xbPy56mu1WzaSyskLxq0nyEkgFcPnP8AL8DXE2CgSDIrtdH2CBNzFWX54yw6n+779acNxT2O4+HE7NbSWwit5bi33qIz1lUpu2A+vDYPavS/CN60GoWllysU0PmQSSYGQfm2Y7HJ+nWvJfB5NvrljZq0Qin2sHA4Vsng/wDfRH4ivVBZrJZqIwUuIZlniXf9wyZOD6gHOK9ShscNVK53kUvnw+S67ZFGCp6gipLdwCY2zuBB45wc1k2M7S4STeJAu+Mk5ZfUe4HY/nVySUzQmSFB9piHKg/exzj8a7r3Rx9TQkkXO08EeoxVWY/NUi3MNwgdP4gMqe1QTfL8wYEehrWBz1ULuxT0k54qqk0bH7wB7gnmpAeeK2sc9y4r/jTg/FV42IHNSBqzkjaEiVW9elOYE9OKiDnFOEhqbGilqU06ikRiXTg4++/tz8v+fajOEPr2p8ADITj7/wAx+nQCtZq7OaLGzSb7iNQGwrqSQPYj+tOubhDJ5LEED745xj0NU7u4dZjHEu8s6quBnbjkn6Co55YrWARwspd2K727t1Zj/wDWrKUTVMcP9Iu4XMRmO1nXeOF9OvA4z+vpVeRt115sqhFaUyBRIPm4OByewx29BTLq5eG32wIzO4UbmGCx9AvVs57kCqT2cVtCL2/mZgp4+cZXnJwF9TXPLc6VsR67f26pJBHIhWRQjEEKqqPvHPXpxmuC1C9L6rIbWKSGB/KjtiE/hDMNxGM8gnHc9au6vqQnvP3cUtnYwhpBFHt8yfLdGJ5Hf1PP4Vg3N1JaRTzQw/6fdOSBklLaMDG7J7/eGcZ+mc1y1J3OqEGkZ/iW7K2UVlGvzCM+VGRwWY5Lt6ADn5sknjiuSsgkGoMxiDeXEWBLAKz7jluev4V1V3mR5WjIuJmAjUNgxJ3LMehOMcdBXHX6+RHCVKytIrK4XkLk9P1rkqy1udNNdCnfO91LJJI5d2JLE9yTyf6VmyyCQzEH7qYHsOP6VbuJpFsGXYVDyn5/TAxt/r+NUgVit3LKDuUce/XH8q5mbJFZtscLyvnzHG2MY+6vr9ah06P5y2CQo3fl0pZjJNIoLcDJJNPgztGMhGxjPepZSLKTBY3yobcd2T2qK9t8w+auGTPDYps2FUfN1/lUmlyjzfJfPlyfL9Djg/0+hpJjZjSKykhq2vDTbrcqf4WqDWbZVYbVww4YfyI/z2qbwyuYZj3DCs6nwm1D4zqLJpre5imtZnhlDABkPNdx4n8Kw+JtFimunWLVoUzbSgfLMM/cYfy9zXG6MvnXUH++K9j0/wDfaasP3lxkHuCK4uflZ3+z5kzxrw/Y3FprEcUykNvA9c+5r2rTV+SJPYZrmdXtVS8imaAEr8hdVwM54/Sui0hx8qjtzWWIlzGmHjy3Ox0tW3BAccfMf6VtmQAKicBTzju3b8qwNGmwm8Y3lsAE/rWpFIqgHP3Txj19a40ju5TVVm3bF6EYPrjv+JpygEEAj5j271RglOH3YG7qRzU6sRtI3Y/nQylEsmMMdq8j09KQW6B+AB61LAu5zipkjZfT3PpU2GV1hj5ygPp7Ur8L04qdlGDjgZqJog5wNxJ7iqsLQqTlscMO3HvVO7gkZMKSemCf1rbS1VYvOm+UYJyelc7q+qrO8kNttEa8EjrmjltuHNfYy7vCyeWOSOp9609ItdpXgknngdaw1fLZOevJNdPpI3eX8xjHrnnFEUJssfu4V3SYJ6ct1p2wSOAgYnOSBwAK0rTT4LiRW4dxzjG7GPrVyS2jhIbcTxt6Y4rT2TI9qrmO8RaDaw2jB61jX8bhm3KM428DFdddeSlt8zrjGADXM6rIo3ncCRzxzR7JoFO5hqzbgFxkVp2TRSfu5FGe5NU7a3MkhyMcZGeoqch48NngdzUtGu5rrp7Jho5NyHoDzTzbypgMOPaqmk6wkX+jTqFU9GPeuihRJox83UdDTcF0M+Zr4jGMbOwVHX6FamjhBIG3kVoyW+z+EYz1oWNf4QcipcbF8xWFumPuAVIkIVMdRU+wBcn6UMGwNi8+9TyhciK4HTkUpYKOamaM7cfyqvInTqaOUkjl+6DyAe3rVO4LcMDhh0qad9o28ZqiWYjluQKpIaRT1D5x5inGB8wrmrzIdmU5zXR3jeW+edrDn2Paubu3/fMD0HT3q0tBSRynilNzI3TmpdPh2W8UcahRIfmPf8Kk8RpmMHA9qdC5MESrjcOM1qm+U5J7mN44s2lsNsOWK/eGPuivAvGMXlXe3vmvos6lbi5uoGAcYA/GvDPifDF/bpaNMKx4ArpoSs7HLWjeLOIEfzZqVVODUrIVJG361JCu5ipGCynFegeYQKtTJ8pxQq7m2nt1pzJjjHehjSNHSxumCnueK7HR1iEVuzTqwjkHmEAkqpzyfpXLaRFsMUhzyxHP+feug02R8fZxtDBHQ54zznn86cdxSu0dVpEJa9sZI/nh8wIQ2VRXz8pz9QOPpXrt151jZW+oQr5y7mt7ncOQB8y/kc8149ps0s+hapbxxfv4Z4bmPHUAA7h9OB+VeyaFcpquhGTORsV3D/xEqM/o2Pwr06FmmjiraHRwzK67XBZVxKjLzlGH58f0p9xmFkvo3Zk4DyJ97b/tDvj161jaDuh0uKKRWkigZlhfuYyeCDn+Gtu1baRFuLgndGSOdvcH3BrujscctBr8qojmweTG6/X7vuKetxIyhWKK3+6QD9OaopCVMsC7onRyY3XGGU8jI9R0qS3ldmeCZUZ15IxjcD0I/HPStqZjULoVifvD8qkEbDo2PoP6VBAxBwA+B/CRkj+tWkkDdMHnnB/p1rVs50h67x97p6gUqgnGGU09WXGB19O9IqDJbkE0tygcsB2qLzakYHFM8sGmkhNsZdcR7ecEHp24p7Hy0AYnJ6gdfpVOW4L5mjyQx8uL3x1P096rXt0kMJTzUVmB3E5y/oPYfqamUrBGFynd3kpuZTbqd+Nit2yRzj6D/GoP9TOJIyWnOdr5znjkjsB780+KBo7XzHCRu4OZJF5wQOEX3PqagZWm2uvmsSwESDBeUD+Nv7qZ6ZNc/M2jp5Uho220Cy/apDO+4tKPmJOMYBxknJHcVm65L5emzx26NDAiHzJmOXc/3QScsxPpwKsXkALNc3V06QxEEtuBUHPB6fXAA6/nXIa9ex3VvJcM0yWUGVVnlyXc9AM8dPqfpXNVk0jpprmZkajfzK7tbLFG2VSONf3kihemSOASSTVO0swozeSySbJtsmMnz5OSFP8Asj9c0tvPFH5UiuheOTPlIo2K5GQSTyzDOOhqjcXlxK0oSSR5tnlx5OAhb7xx+B61xXtqddhfE2oJa2n2dm864+YFIgAsfov8+K5GS3YW7+YzGWVgzKh4VcA/nyK6Z7GGGOSS9ZSYw4HUsG25HTjOT3zWRJts7SaeMrEAFUOfvknJ+XueP0rOd3qy42OfuJvMKwj/AFSdB29zUVyzOoDLwTu6VOWWO3fChnkYDc/LKBUQGQAW5PWsGbIhWJMOWxllwox2yMmo3DMpmJwu7Cj0FXZRHEHmYl8jYFP8X19uKz7q4D26hcLucABeBikAl5jYp6cnj8qrmR49rJ19xnIp96SyruP+1/n8qjGMRs3Rs8ewpWdxmiv+kWTBmBkC5X1x/n+dM8PSbb1k/hlX9agsVbzwvqrYH4GoIZPJuFbptcY9uamaui4NqSZ6T4RgMmpKhGADk8V7PokltbWu51BAHFeb+ALPzriW5K8AL29s16ExHkhVx0+leRP4j2Yq8TI8QyrPb/abfC/6SAV7c9KsaX8mCCOBUU9ihsbqaRiFxkAeval0rcqiNyd4GDn+dK90OK5ZHWWMu2EMMj5cDHarsExwoAzWTaN+7VOcCraS/N8pBz0zWbPSilY2rdwx546Vs2sZLAH5vaufsmOc+9btrJhfvYqbEyVtjVRNmF6fTvT9oZDx05OaqzXXlWrSHBYKTgdAag067luRGlx5eJgdm193bPIqrGNna5pRpuXOAecccinOqRgk4wOlDSrEvUN9BjFY+r3yrC2WHA/OqskhJORleLtakZPskeF3cZHasKAqyEL+J96p3szXF6zseBwKdBceWxJFQ03qbNKOiLbRgDPGBWjZ3XlBDu5HYVzOr6/a2MDNMT9FGSa5IfE3So7vyZrPUY0JwZBFlR+XNOKvsS4s9x0m8bfuWQg9sVo+bJNkuxP415v4c8RWl5AGtbhZFPPBII/A8109trEajb5gJPHWrVzGa7F7VJgGKbQxHOfSsiR97MvJzVPxFry26f6PbS3UrZ2pEOv1Jrgtb8QePY1Mmm6FZIOuJpWZsfhiqSHBXPVrFUC7mwCaddqjo23B4rw7TfHnjqC6X+2NBtjDn5miLBlHtnNeg2XiiO6gUhiCRnB6ioaSepr7OS1NO8ZUU5yOa09H1VoiFJO317VzTXH2yf5SxOPXitW0tpPLO7kHofShIJbancWd0LjlipHb3q40KL97JNcLZ3k9rKEk3HnIJrqNP1DfEAxOcfeJ5FJS6MiVNrVGkF+UbTkHjBHepBHzt+VR71WgnGSzY68VbS4jB+UkqDjOOlaKKZlJtEDxkYGOAKrTDbwccirc9yqqQ547/Ws+8lwMAgZHXFTKKTHG7M+7wD3+tZzvtY55960Lhg6gDBbuayZmYSkEcVFjoiR3jb4WBJ9jWFfqMb+564rYm+6R271lX4+V884q0tDOpsc7qyNMEXPc5+lPMDRxM0XoOv0qw0Yebb1FaVhCpJjYBgVpKVnY5pRujz8RGGWUyMCxYkmvL/iAy/2krRIC+cKx5Ir1bxLLarfXENvJuKDP3SBj2PevKvFpAvYJXXIWTJB7110rqSTOerrBs5P7PIz7eSQfm598VZNuI2YFfmQAHHbIqzB99xjOAufruFTuojvrgSA7TIgJJ4xg/wBa9I8duxi20S+duYZA5apxbkyxKwOWYHp2qyqosoCr8ucHHqAM/wA6u3MPlTRhsb1UHj/PvSsNaibfLg8sZIU8VpCQpd74uVmjU5YDn5f8QaozMfsZGTnfwPQ4zVhXH2e32sM5dsjsuDgfgc0Iex0unzQ/2jHIqeVDMiQ3C8lVJ4J+nNei/DW6k+xyWittnhUoCCGU5yuB69R+RryW0naSaVcJ8wGVAwGIPr2Nd34D1JrLXYIxKMPEC0btjOGzxjofb1NdlCfvHNVjoetaKq3mkRny2V1JAU8dgeD9Cav28fn2scknyTQlo3KHnjv+WDWR4bvYRa3YMhCwTHcpJyV7MPfsa2bVjHqEsZbfHMBIrep6H9CK9ODvY4JrcZOzRzAyYGH2My+hA5/lSzwtIyyIwWUcA9s+h9qmkVcGNwGyducdcDiiIBlO3JGBkf4V1ReljkmtRtuQ4OUCOv3lPY1aSMSAbieKrtCWbzo8C4UYB/vj0NTQvuQMAQfT3rW99DLYnEbLgCQuPRhmlVmVQJI2/wCAcj9aRd1S/wAPvUPQtK437w9vSl5HamISAw9G/wDr07OfWlcrlMa1tdpa8u5A77ehztUf3QPTioLOOSXztVupFjYg+QuwHavbC/rn39qtXCyTgzsNrTcRj+4nofc/ypmpFrWxFpEUyx2njaWwNzH37D8azlHQcJMzoLW3kme8uRNJH5axwhuWcYySB0Unnp2qzeLHbK4laOKUgHb0CooyVJz2HFOtd8VxaxCGI+USWwd2CF6D6Yrltb1gRyTyIXItVJyFyHcjJ/3myQMdsVjzcqN1ByZS8SahDcF9SuGVIAPLsgQxDkctJt7gZIGRXnepah/bF0sVv5kgSQhAUwuPVR74yTkUniHULzWL9reLzy8pWLj/AJZqTgL+Pete20VW1K10WCESMwMk4RzGqKOoJ7L0yfQGvPnNzlod8YqCMrR7G7vp0+yMFWEn99GucH+9uGf0zVuSC0jt5myUCZ3EksWbAwST1OcHA/pXQ6xdQPYyJayp5cm1XugNkXlAniNP7vHfrjvzXI6reK1k83zC1DlbZQuPNbn5m5xwCeg9KTSjoUnKWpnyz5kia3cQMPlEjtnOeCQPX/62KzdZj3MJJA7qTvTKY3DoO/TGK1UsYks1ur13jckbY1OQgJyN3uRzgVmCH7V9qurm4JAXeIgCAQuAM/7IBAFYSvsaqyMK9wrsGCq+85VOgHtUQwsn2ic4Gcqv96rZCMUuJtuxS8knHfsP8+lZN5cbyX24LH5R6CsGaXG39yXkUI2F64756c1FCq7lzkKgLfif/rUltHG8+6YkRqcsMfePpVmIK04dlAGchfSgZWvwfM2EfP8Axe3tTBGZMsoO1Bn6ClumPnNGjK2Sd7AcHnoKs2wUxC3DEFiCfTA9aVgH2SsWMnA8tC30GKz7r5oJHHUAn8RV26kWOzlI4LnC/wC7/kfyrKLHyXXuw5pFH0n8IooZPDH2qUlTIgYe52iugYKGPpmuc+Hl23/CH6cI/uNGCfSt5iGLqhBGOx7149R3nY9ykmo3Nc2sb6PsYcS8Hisqa3FvJG+ecbTx1rp5olbQoZV6DDZrG1IDYjKc85qG7SKS0JLc4Qjv61MsgXC4yRj8Peqlu2VUEVYlIEZx2qGzsgzVsXPlnPy/N1HpW7aSLtA3Z571zmn7igy2MVrW7ksV6CkaSVzZiZclZSCj8EGpLSzsbSZvsalfxzj2BNUI3JZUK59D6GpWcqmcjcTzQmZOJYvbohmXd+fWuV1q6ZgVznJ4xWlfTMEOCD64rP06AXF0ZXU7VPGemad7lq0FcqW2nlYvOcBnJ6elVr6zLIVBKsehFdSYeDjpmqsturSdMjFHMZKVzznU9D1CR8NskjJ69DS2Phq2ChprdC30rvWs/MG3nHuKmTTV2DcccVdwlI5H+zYY3VoI9jr0IGKSeO8MoWOMqeMkV3NtpsfK+XvIHOR1+lSXGmRqq+WrD1z1o1sZcyTOSs7a643cnPU1q29s7MvmJmtu009WByMjtmtKK1jjTbt5A6YqoJic0cw+lwtJ5jRKT7iqjaBZyMZGXHXIUYrrbuNfIOOT9Kqtb+XGTtJb2FU2aRloYiaXDHGqx8DA4xWzp8ZU7SBjHen+USo/PNShv4cAD2rNtjk7oTVrJZLfzIkHmKMj39qztPkb7uQuD3rTkuEwFcnmsTUP9Gu/Mj4VjyexNTLXUVJte6zoLebawzgj6VZiuOQUUpk9/SsSwuFcBup9jVoXClsY6deaExtal+eZQm1snufrVeU5j3Fjg1DLMcHPccc1VmkbruA9jQ2wSCRgGLDPrzVSZgeafvyPmJ47VVuHAICgkepppFEchDEjP1rLvAQrdx3q8TyWJxmqV+25dg/lVoyqMz7bDT/UVp2QH9pRqOR3rL09la4kAB2o20H3rV04KLsyMMc5P41jLSRK2OS+IFiYdQ3LdObdQxjgwNqFjyR35xXjfjhP3cnABHNe0+PWM2ovFEQTtHyn0ryv4gaPc29nJcScpjGcV2Rm3JM53FKLR51bzsLj5Tyw/OtC/k3zySb8B1DD+Y/nXPeYVcc9DWmswkgRj2Gw/wBK9SL0PFktTRtDHKsD52/Myt75H/1hV+PYXmaToUUE56EdawrWXYkkZbB+8v1q8J8xP8wB3huO4I/x/nQJEs+2JFz/ABpuGfYkf0pbKQfZXPGUJP6VDqTeZpsT5AaNtmPbk/1NU7SbazejDmkPobGnzOblwJNoO7BPr1/pXc+HJG1DVbfYyrcOGaLK4IbP68/pXAWxCyN12sMH24Nb+k6k1rcWtxtkfy2+ZVkIJU8ZHvwK0pysyakbo9v+H17JeRmJghuQzJcxbgHJBBAH4Fh+FdQ1wEmgkB3KpUZPUDO0/wAv0ryfTL37LriajHK5aQYyQIxKM4OfRgcV6NJqMckK3SruIIklQnscZI9vX3FevSqaWPNqw1OndP35B43nnjuBTLUN5kiEfdIHSorZyiKG3MiOQD1xjA/UEfnVyMYuGB4ZkDHjvk12QZxzFMW/vg+u2k2eXKD0DnnHIz61NjGKRl3IVraxz8xIF7YBpcAVHDJkbe461KT7cVNi0xqL8m49W5pSuOlO608LgUti1qY+4SXErghRH8o+uP8A6/6Vl3bfa7gNuC28KfvJD0XJGMerHBH0FOkma5ieGNvLjzmeTp1JO0f99cmngI1nJ8qJCG4LcFiq5PHoOfzqZO5nFcpSv2WDTFeSTyPOlVXdmGFUjLFsdcA9OQMV5lruoeTYnUvOCtc/Naxfe8qLPDbei8DIBGeea6rxhffa7v7HDIipbxvcXcrEbVUcYA9D+uK4ZMPc2rlfMVY9sblMBlyVBx77eh9K8+vLWyPTox0uyHTo47BZNx/f73ZstkkqFO4j/gW0D3rehguLXQ5LqVngaaMLMrna8rudx3NkkKq9EXqcCs/TI/tF6tuke5VkDYIBbAGWOR1JbGf932rY1uG6ur+2EjKioGkRW+REHTzDxn+EnJrKCsjSb1Ob1VpZraOOVSHP7y5l+67/AOyBnhVHHasZYxdSxSbIkgDAcpu+menvx/jWnen7fdTT2a77VZCqO52oyryOOcDjP4VVvriOOOGK3jDKqfInQFuCXPuT+lYyd2bRXQivPtF7qVv5jS3JEhCRueJPU8YxngD0HesXxHcTJbGESHddsTKqqFDbW498Z5HY8VrOzW0YjlVTtG+RgDvk+XhD3xyDt4zWDcQySTeWcef0bPp3/IAD86ylsXHcyL1XykW4bQdoAPU9z+tZ/liS7bb/AKpCVTPpWtf+X57okIHAwy8dqop+6TA+6O/rWL3NFexHMu0A4GB90Y6+5qAyD52bcZDyxPAA9OKfO85k+VTyOMDJqYWwihBk2726qeSPr2qRlK2hkkO7aMnoCcD6/SrTRrD95gSVBOOuP8TSOY4WG8FpG+4nt6/Ss65um8w8gv7dBVIlsW/m3MF/iHYdB7VWJ+XB+ppEBwXY8015QsTEjLNwvt70bjue6/CG+a48LW0DnLKu1fpmu2t4ZPmaJt2DndjvXlnwjZ38N28kLfPE7qw9tx/xr27w7PbSacisoDEd/WvHrRtN2Pew8r00amhyfa/D7QyHMiZBrKuF2xmNlO4Hg1oQ77V5GRcqeaq6od+2RMYcA4P6/wBPzrF6u5otLlW3wSBmrT4zjiq1uv70EdPSrlzG32pmUjGRkfhUm8WTW0gxWlazLgZ7deax4lKcNyKswlt4VcVNzdbHQwzoHHB+tLPKmGGevSs6KRlXPT2qDULwRwlmbHtntT0Eo6hf3K8KrAE8D3q/pwjjtlTv159aydFtZL24a5dNsX8BYdT7VuNbhBtJ4x3ppO1yJyV7AZFAHzYxUsSbkzxiq7YUY4PHUjrToJl3hNxUUmtSCco0asV5z2xUsKggFm6nO3FRLcIpw54x1JpxuSbcNFtK5GCD1Ge1WkI07M7VZljJfsKnkX5PmGQar6XOrRO0jJnkZ9KkYtGo2jcqgEknrmtlDTQxe5CI1if5cqOhHarKcHLDtTrlo0/dbcDO73596gidHYoSQn16UKFhX6k0iIwJwKhCfT2qSQx+UFjPyAdv8aqTXEaoD0JJHWk4jTHMFZSv1ziq0rbTtHPFK0igYRxgmmNMvO3FZsq5VmkO8fL9faql8paPbuGO3HSrDld4LZ3UKhJOADj72e1KxomYVtcNaz7WYgfpXQW0oaMYAzWXq2iSSRG4icbuuBzz6UzRZpCohkOJFODzipaszW6ktDVLN5hPyjjrUErNz3x6CrRjLgsx2jtiq06MkZ3HBHrwKERcqNJ8wUcs1MU7SWbkelQ/vJLyL5R97GM9Pr+VXJbd0BLMDzVg30KJbdJ6AE1Uun+Y/MelWpADPhGGBkmqlyck7gB6UJ3ZjPYrWarGrFQBuYk4qz5ohTPUsc9aqLwCc45q9FAfOUyDG4DGeal+YuplXOm/b7/7VzkADHrVP4h6VZz+B9Rjk2qwt2ZWPBVgOK68qkMZ45NcR8T5dnhG+bOCy7evb0qqKbmgqNKJ8ohmDc1btJv3bIe/86q3wKSHjnNRxzYIxXtxWh89N6mskgYZ/Op4peMnpgqR+HFZnmjaHXv1qeCfqp6GmxJmrdT745I9x4KnHqduCapxt8pHemeZuJ5+tMRsEVFy7o39LmEkbRtjfjIJ+hq2soEO4FZMYyOhK4z+fNYtm+3BXrmtPGV3KCSqDOO44qkK2p3ukzSLFaXFvMLq3myMSHPzEYIYHnI4784rs9CuWW1C+ZHbKrNDJuyyx5Ugbl9CCM+v4V5X4dnmC+UZpFjbLJjkBvUeh4616domzVNOt7pSsN2AhmZG/wBYBkZI6Dnrmu6g7nHVVj0LwtqP27TUikbbPEhR0Y7t6jO1ge+MYzXQrLmSNmDZwFz2IOcfyFeT6fJfaXdW67hEyt+5aNckZ+8vowPp2Nei6FfC7tijbluEUEjHB9x/P869SjPm0e551eHLqtjZO09CDTWfnuT6AU8YbnA59qUAV2o89sgjDiXgAZBXk9weP0P6VaXePvMD+FREYYgH+Lr+FSRtuXPtSKW4oYj73HuKl5qMjcCtLG+V5696iRvA5K9m2W20yQou4bUIBLDJ7dAtRXs0gsQPPRZpi4jVItzY5y3PA4z0qZWi863ht7SaZv8AWOXQRqxK/L8vHT3qnrS3f9k3N3eOsOY9gVGJAzyecA8g4wM59e1c7dzVK1jhZC7Q6om3yoZpUilaVgSYVJZifqA2cetZ3lWsOnw3FxOYhM3mbwOkaDkj6tnB+gq/qA/tLUzo9tGsduYhFLKoJZsYZyo9TjH4GqPiEjzrKz8s7XWON1Q5ZUXnaSe3Ck49a8+bR3R2LXhZbhreeWC3iWWQFi7c7dxwoU9ugP4t61X1W4t53udRuLmRYDL5W5eN8YGOF6kDrk98VbW6e10CSOFnaW+ZV+V2VsA84Ixj5e/sa5zUdMmeS1t5ZUjs44/McJwqKCQCR3JJ+vtRJtR0HFJy1KRurq4jFrbxiFHjAXeeBGMk+wyTnPWjTP8Aj+hhg2TyANvllGIoQRgtzxnHrn1qNn+0SW9uJAEK+Y4wRhBwDuxnnH5VJDKAhXyETzZQ0mRtCoBnOOygfiaw3NtildyrDDNHp7Cb52aWfHy4zjOPTODk8nis64VYHEaTf6u3zlhjGfT3I/U1tFv+PeSRQILeX91C67fNIG5WcDryc4/CuZ1K688zCJj5ZKjp97AOWP4k8e9RK0UVG7Kajdkhd2ASB1zVaZJbm5Qsw24GAMAD8OgqaCVo5NwJxUN022N/mx/ex1PtXMbsFaOOQ4bJB7GoLi4fzNq7UI5GRnFQCfGSPQ7QPWo5WcKsjDORk5707EkUkm52bcXJPLHvVXYMkk/U1KGLZPGM9hVe6bDYJ71VhMZNJuOBwgqCYs307UrnNOYfu6p6ErU9L+A2pKlxdabLwSwkUexGD/L9a9+8OwA2s0DDjb5iHHQn/wDVXyh8O9Rl0/xjp8ihyJJRCwQZJDccDvzivrDRdU023u1066uViu3+RI+Wd2HUAD04z6V5uJpPmdup6uErLks+hrW8btbBmORjrVO7hxZbh/A/B+v+f0q893Ba2kdvPJ5c0se6IMpAcH0PQ1Zls/M0ScYG7ZuBPtzXDyuMrM7+dSWhh6Zhph64xjFaE0JS4cLnoOtZ+mEfao+vWt4r5l+V65HOPpWbNYvQpXduY7cSemM0y0Y+YdwOO2BW1qluv9jtJjHQg596oadCWhO1xuB5HelsawloSxq+wSL1PADDHFCaW15dx7lBCkM3pj2rRSBvLD9VXG4fWrRMqlGRQCT2HOKBObtoEkUdrbeXGygD7vrWbPc8fezx29am1Aqs7+cY1CjjPWuG8b+NtF0KALcXKBznai/M5/AVqryM4I6O7v0iJ3/dAyTmsu48TWcat++UkcYB714tefEifVrtobe3lhjzjfIQOPXFdL4e0XWNVndJInLCITLlfvL7Vo6VtzWLppXkztW8XwsAqMZGHG1RnJ/Cq8vi+SNxH5e0qPunsK9G8GfD7Sbzw3A00YSWSAMXAwd3vXP2ngi0s9Ymge1V1jcqd3fn/Cmou17GccbRbatsc9aeJZp5W+zpIzEYAU9T+FakXivUYT5Ui3SrgZVlI/M9xXb+FvDNvZ64sM1jHHsUyAgcH0Oa7jW9D0u8tPJlt4+LfIIHO4VtGEtbMwqZhTjK3LoeISeKppBnzZM55Y81DN4knXoz4POWUj+dep+EPDujR3MsklnBhGK42jqB/jWp4o0PTLrRnT7LEXClsAdx0/Skoyte5UsfTU+Tk0PGJPElx99VmLAjlOefwqKPxczOFllJP9xlORXrXhDwxpsWlm4+yQhpRvwR/DjgfkP1rzzWfDWnXPxXfTlh8uIxJLuXgc/eFRKMkrmlPGUpSlHl2KI8Vwg7mzjvVtvEtmeFkI49a9G1DwP4bmsUjayViF5BGO3tXmWqfD149AubmNj5j+aLZ9w4YdBjtj3pOnK9rGccdQktVYu2urQyg7ZkZh781dGsQRxJbBC9w7c46Ba+dfjTZ6/4Ju9Ka0126DTq6u8T/KWGDxx74o8Ban8S5Z0mjn+0R9dt2g5H1GDVOg7XHCtCcrRPqOyuFVQhxsxn7uTWXqNnL/bCzKu1JBk8dD9KyvD+sao0MbX9k8UgwGMZ3L06jHaumurhZLITIwduBj1Nck30ZpHSV0G0qu2RTj++OVNV5ovlBB3EjgEZ5rQ8sm02liOOtVA3mONvUDB470la40zNEardQNtxmQdKtakhJAXjkgipI4DLqFtEB3yc98VY1OPbIu3pnpVkc2py6x4Zyv0qpefKwAJrSfH2iUjH3qzb4/vj0NKK1FJ3RVtN0t35Lf8APXH1HBro9aRY4lmHAHOcdAK5RLyK11GDewVmY7RnrXV3bC6sdr5KkZ603sJLVMq6K17rVvHexWv2XS2cxtqFycRqQPQc1538VZoovDzxzTIyvIx3J8y47EY6iu8k1bXbrwbN4Se2UfaJFikvNmI1tl6FSD98jg8dq8i+K19m0e4ty4s7WcW8sDLjaD8oYDsQVwRnBBU13RhD3eXc4ZSmnLn2PEPE8T21yAyFTIgkX0KnoR61iqflrrpYH1jwNqt88i50a9gESsfmEM+8FR6gMgOPc1yPO0cV6MDyZu7J4JOcHoanRsGqSZyDVteUzRJCT0LUbnH1qZOnv2qojZAzViIZYYrNotbF60fa+444FbdoCHjYvgEcEDPPasS3X5GJ7sB+Aq/bzHAw2DngDtjpRexcdTd0pJpLoLZhklHIVufn7gexFdv4X1Jre9kkZTaxuMMM8pIfu49RkjP0FcRZSPNL9sUMSeXCNg7h/F7da6GCFZ9s0LCSRVLOEON0fueuRz+VdVGVtUYVI9Get3dpBq+m2z/6qGeIb4wxHlzDjK56YYEH3png6ae9EtjNLJBqltKxjlbG5nxlkYHsy4P51h+CNUmOkz2rSCRoZfNMY5bBxkgdSD3rVnRbbxPDeQXDFb0JskCDAk6qzd8jGPpmvUg1pM82UXrFne6PfefbATHZIrFGGRgN3HtWl09awI5Qs8erLGRDOPKvI2PRh0b8On0rXQmM4PMZ6HqV/wDrV3wloedUjZ3J15lA9s05fldkGefmFNBHmL7g/wBKkx0Y8YpthGI4Zpq/eYD1qUjio87Tu7dKmTN4qxzkjafYNL++QMG3Mc72bg4yACSfWuZ8WX1/PbW0VnC6R+U7mWYfeYAbQqj1JHX0rq7uzhs1Fw6+ZKSEbJwArDBH09vauI8UPI1pKVYL9mCxQ5ByQpOT+OTj14rmqpqJpStzGfpNv/ZuYtxkntbRppnyF/eMAQC3rzj8a57TWm1S/wBRu9qOkYa0gZmG0M3LFR3woP5Ct/XJIore7v5o0f5lhCNwCQgLsQOuC2Pbiq2g2vl+HJriWSKG2Bd7hiApLHIxz+X/AAIYrhau0jtW1yzei10zS1k2mf8AeiPeeMLgnBPoQOenBxXDanI6eXqLyZe9fzQwPQYIAwfRfyrd8WX1xf2FsgieFLopDbQBec7Rl2OP9rOPYZ6Vzd+fO1FF3ACJfKjyuBgDB+tRUl2LhGw9rh49Nu52iASZgruBjAYcKnfAUAfjmrujae10bjVru3lMQARAeVj54HJ5OAT3qvZQnUL2N5WL28HDMT99+MKAfdgM+n0ra1vVFg0r7HAZA2weZI2Ap45KgY4GeOuc5qYq2o5PojjPFF8xv5I4IWhyCiBzlipPVj61jSIkFgN67GxxjnzOTyPT6+1TCH7VezMMpDH95z29/wAaZciS7SWZlxHGRu+gHyr+Qrnb5tTdJIyd3VjkD0FVLuZmTbnCjsKnfc821FOKp3f+rOD1IrKxoMT5V3YyMd6m1ESTwRHJJ2lQBxzxjFQDJiCnA5NacsqNBBsI/dxh8AfxAYH6kUxMzboKkXlx9EO3P95qzblf3r5PQ1pXEe1Y0BJ2/Mf8/WqjxZX3p3sQ7lMKd1TooK4pCuDUkGCOaTY4nYfCKzMN54h8TJJCJvD2jTX1ush5MxIjjIH+yXz+Ar1r4ayanpulWXiFZmfUdVkNosmAxES4DAHqNz7icc8CvEvCcsf9pTadIwSPU7WSyLk4Cs2ChPtvVa9Z+HWtGHwM0VzG/wBo0a/Wdojksq5+cAfQucdytY1r8t1udGHS5knse1eIrvQ9c0nR7PT/ADY7q2nDNbszHy8H5yOMbT169a0buRVs9rYA281jWWv6Te2sd/ZXME8MqhhIhBB/EVxPxU8fQaVolzJaybpFXAC9cngD868+pec721PSoxUI2vob9g4F2HjORu4I54zXSIduopyAMAk+teV/CHVJdS8IWV3PIWuQWEvPfdmvTGkxPbyHnIxXNUjyyaOylJSV0dGtql1pLxBd3y4A9KyNEh4k4G/ofeui0maP7Ou3oQOKz0t/J1y6iQFUbDqOnBqeXRDT3QumsJGkhJxztYVLbh7eYxzEH/nmT3FQSQPbakrrkeaPvZ7+9Xr5d0AYlQeq47Gs2U9zJmsY7uaaaWPc2QFyMgfhXmHi74aabeXhm/ei8fJMjfxf/Wr1u0c7WBChicVWuoQ8h8wAn3ralPkJW5872PgS40nxNFLdKhtGVlY4yDxxXvvhm4hh0yyjiWMbIwFYD5uBjGfTiqF/Zh5X/dh8jg4rn5ILu1ctHNKmTnCn5QfpXZComZzwftX7srHtmh3u7Tw3yrgnPPA5rmb/AMSaLHqsz3OpW8PzYG44z9PX8K8rvrf7Vte+SS4COSitM4AJ6naDiriiDao8oRjbjA3dD1HWlzp6WNKeUtatnq3hjxVoesXUi6fqVvdvbKFJQkYU9BzjP4V1E2o2CRr9ou4IN3/PSVVz+Zrw5vD+n3m2K6s7O4+UbeCxIxnHX0og8J+FYXG3SLMseuYC2B7E9Kq7RMssi/tfgei/DrxRo+o2mrXT6naIV1O4+WSdVITd8pwT0x3rT1bxt4OjtZPM8TaSwKMNsd2kjHg9ApJryj+wPD/Kx6PbSODyGtgQB269as29na2qHytPWJSQCII1Tj8qlNrQ1eWwlJy5jq/DnxQ8LJ4b06F21FrkQqrxrp8pIYDB5IA/HNYtxr+mX/iCTWrWa5t7lG2CGeHsqnnIOMHA796rzTwH91/Y05j/AISb5g4HqMLgms2TTwZS8FuyAN8pdjuP1xWkppeY6WApq7d1936HZxfFDTfM+y3ml6rE/TzYohLH+YII/KsCXxbbSW8v+s83lUj2578VSi0q6lkyXIXPQmr9p4dhjk3iIN357Vn7V7ingcNHqc3rGgReLL62udUsUP2Vy9uMZClsZP6V2Gi+HLO1hU+WpGMYI7VpWNqluBhQBirbEM6OueO3Y1jUquRGiXLBWQ+1t4lASOELj5evWq5jRL4wAAp94Z7Vc8xSnAG7t7Uy0j8y7eVh0AAPrXPK5NrElyqxwnkcDvVLTbcsPMwR1PTqat6ou4ELnJ4GathUtrMR7h8idxyaErsOayKGkw+ZqFzMDgQqFU+561DqjBSAe4rR0+NrfSPMbhp2MjfTt+lY2qscSMrcAYB9DWlhJ3ZgniN2/i3Gsm/b98Rjnqa1W3CLnnmsbUWxnnHNEdxyeh4h8ZPFVxp3jLTjZswNiu6QBuGLckflivWfAHjKx1zSYpo7hXVlAIzyD3zXzL8Tr9r7xbfSjG1ZWXH49fxqHwZqTW1x5Md5PaSk5RonwW9ueMj3r0pYdOCtueXDFNVHGWx9ialqNrDb7nkVI1BYnOAAK8e1HWtN1Dwd49vjtntZmEVqc/8ALUbF3D6EqfwrgtRh1rX4pLa91a/uLZGADiUqTns0eOSPrVTxHqVjpvh2z8L6bcLL5Mnm3bocruH3Uz3OSWbtnA7UUqKi79R1sReLXQ5+6lktdFmsckfbJo5mH+zGGC/mXNZAHyVbupXmlaSVizt1JqNY+K7IuyPMZEi5FTxjjFKqYX6U+NeRSbuCQItXrOMljxnClj9BUQjG/wCXOMDrWppkA3vuUYMbcn8ql6mqWhEBtRR6KCcepoVtr/L2qSKPMnlk8lh+WCTR5Z85gvOM8VL2LRoafO0P7+Nz23oD1FdXY3RhNvd28md53AjgbScMp/Hjp0NcTasY3K5+U1radJtDRggqw6Ed6unOwpxuel2bDSdUstRgRliwS7A43p1249QCee9dfrtqm+C5jlWW0RzIzAZwhz8ykdiGU+xHvXJaBu1bwyqFlM9oDJDt6ttGDn/gOBzXT+CWt7vRYdLdQR5RK4OfkOMY/FenvXrUZaW7nmVVrzdjrNIlVEfT5ZI5DMu4Ecb8jcDj3rc099kfkt91MKuf7uOM/wAq5PS3mitQLyImW0CDOOGTqpz7A4/GumRlWW3fJaOYeWzA8Z7fn/WvSovQ82stS+jHeF9DVpCzcGqI+SWPHrjk9sH+uPzq7GelaTViaUrkyKzKAD060jccUsTYkcdehFK3WsFI6uVbnOalccgeWZWBDCId/QH3OfwFcJqcm2x0+KWR55bm92kRtkbQ7bm9gduBn1FdhdQuxIMjoWVhvPy44+ZgPXHSuR8RyeRP5kcc0dnY4Ea95XJUZOOw4+mTWdeXUnDxWxi6qu6z1a1kjBWNnKoDuBZpASxPfAU/kah0y3k1DR4Y2bbGkglcqvOAchRz/dOTxntnipI7eWaNYJZDDJPFNI5IwoBG7JHoMnA9TWnpyqg+ywbTbPDFJGWI5G3a3XoM5/WuJRvI7W7IwfEzImpRFmcPa2/mQqo/jYbASe3zY9/mrBubVbSW1m1BiesidSkhKF9vp1xn61r+I9rNcSPNtFxiMsR82FyTgd8lAM9s1k3rG41ARsrxx20Lrbwk4CKCOSe5I5/Sona5cNiOHl1lZVhWKNdyhiMuxJyCDweT9ABWHdXhvL6SSZmZNzNtB4XjhR+Qya0dXvXFkRFhDK6oBGuAw24Qe3HJ+tZduIEYR+av7kNljxuxn/IrKeuhpFdWVpZNkjRQvtATc/zdX28/4VBfM8NotnGzNkbi3ox6gevQVLbRBpJJWUhQS2WGQAPWoriZFlUqqlkDOTyeQP8A9dZ7IvdmNKm0P8xBAA/M8/pVa8GQ0ijjgAfnzVoAyIWPVjz+tRTkG2ZSMfKCKwNCkRmIeuasRN8srKv3Rjnt/nFRlgYh8uCBVmxhVmAJPzhuvT7pA/WmDQrxbort12EIiRrxjnFUUjY4O04+6eKvlv8AiWXjBlPzAqCOvfNOs1XyUboxG7r2PeglGNPGVy3p1qOEfOPQ1oayuyd8dGANZtuf3gHY0dBLcsyJ+79+uRWzpfi7UNNvI7zy1nl2+XOWbAuY/R/9ocYcc59ax2YbcDruqseTtPY0rXK1vodeuseC2nmuj/aVi0o3NFGZAN/fhDtOfwrB8Q64mqtHZafbyW9hG24LI26SVv7zH+QrO8rsRkVJbQ+XcK3YEGo5UjTnnJWuezfs9XDDRbu1cbSlwGHupHX8xXtiS7rSOT721gDivnv4LX0dvr09ruwJkLJk9TnOPyzXu9jNmLyv72a8rFxtUuexgpfu0jtNCnPkhdqnHymrWp/u9VtbraFEqmMn3FYuhXBCqWbgHac10OpR/bNIbywfNj+dSPUVz3ujqe4/VYQLWOZRkq4b8O9VdR3GJNjcFgPpV7TJUu7BRnkqOfeq91xbFe4Gc9sipkr6ijpoZt2ogIPmFg3Kn/PvVczFycnGB09atX8SraKyc8Dg9M9ayYpMynkc/pVWNIq6JpQuTyBkVVa2VgARnnPSpM7m3dh0zVqLa3zZoTaG9CqumxsoygzmpoNJzMvmRh0AwR0OBVuJvnGAWGcdK17NCycn9OlaxkxOrKK3KFhpdnFMJbi3lmUEZSNgvH41Ygt7L955OkRElyf3zsdoJ4AAOOK2IbdQoBOPUk0kogjKLtwT3rdVZRRzuXO9bmU0VusqyJYwRjdyhQkNx7k8UnkmSUsYIwD0G0ccYx9K2ZYo2A6H2qPYuccCpdVlc6WxUgit4ofnsbV27ZjyR+NVDYwuAvlICpyMDqPetXys/exjtTDG6rvYjIPGO9JzctxqVtTNktRg5jGe+BSBdq4HNaFwzCQgqNuOOaz7gkEsvGOmazkwvcNvRd3PWmxOqlm4OOMe9I0gKlh1xzUA+SJSW+Y5JrN6lJDxIQTk9ctk9Qa0LJXRBvx8nBHv9azLL57qTkNGqnqON3b+tajJ+6Un5WlAB/x/KixMtye2h864DOFKgZC+po1Vi0HlKgDMwRcdTk063QRD75OFxnucVURvN1GMjBSIF8+p6f1prTQixb1aRVjWKMcAAAewFczqMn7pvfrWvqtw3055GK5zUZwUcqTx0+tO92VGOhnhz5DMxyc8Vzeu3CW9pNMxwEjLE56YFbjt8uSTgA/jXnnxa1X+zvCt1JtBaX92gJx1q6UbyRFWXLBs+aNXuHur6edm3F5GY/iapbSTxVm42uMrwR1pIE3YAFe2tInz71Yq3V95Pkm9uPK/uGQ7fypkX3+BwKnlj2rjvSeWY4wx6t0pppiehK2N31qeKNiM9hUEXzMB7ZrXigxCMcknNJoEU/LKqcjmiNMyIMHkgVpQ2+5gpB96khsWYLPn/loy/wDAhj/GpRQy0szLcFVB6gA++OlbohS3t9indujAz6Ddz/L9ahs/3NuJGYI7OzA9zxj+opY5jJCYRnciJuJ9g386BpaEkVlnU5XZQqFCQAOM+34D9ayWUoXdSchs5ronYfard1lCnyw+Ae/J/wABWMylYsKMjcAc8/w//XpNFR0IFXzHDAc+grX0qFJ7S525FxEquhJwCAcEfXkH86zLcFUVh2NaOmxs9z5anAdWGA2M9aIWvcqex3Xw2u3jvIyoIVXBbrlQe/0/wrodMDab4gv7XcYo4y11bc4ATLArx2zke1cr4JwdQKwsyvtVlI42lWVuR6c4rtvF8Ij1ax1by9sXmNHLsYAhJBx+GQevQ16FK/In2OGpbnsdL5wS9tLvO+F4UhkdW4cfwkj8efrXQWqieyltR99D+O4cj8etcxbzRX3h6CeWNS20QvgYAdDtzx06DIrpNKkISORt2RgYYg5IGQfxH6ivVpyPNqRNUsZYY3AJYASA+1aEHzAMDwRmqFr+7SRGZWMTnaQeAp5A/I9atWB/dkKchSV/DtW97o5rcrLSLh/cgilwRSZ5T1yefwp9Z8hsqztY5ZSsr3V/PujgUFIwTxHEOuPV2Oa4u5t21JCZSYoUh84xqM7RuLLnPUsST9FFdnqYWPTxaANI6x7pADzk9vqeeBXOMsM00vkEtB5TI8oPEjKFxt9ADn8BXPVV9DWjpdmJBH9qvBcLn5oXj5OflyNv0OQAfrTdQeK30+No1VkRI1wRnCruIz6/eHA9auOqwWt2lrGyskCoxBP3iRgfzzVYrbOt9PcfxzwQwR8EAkAcA/gPYCsYqyN+pzWqQyLqwafdJI6FeTxuLA4HoMOvArnNQlMd/dxhyIwoUq2NzFhlj+JFdLbvDLraPcPIxXfvdlABlLBSP90Y6++e1cuyf2jqlzcsdw3qqLt/1hPOAO3XNclRnRTXcpar5kdxbzyPmZo8hMY2AAADA9RimQI8yhY0B4O9m+7k8gewA3H8Kk1eV5ryTLK7s+wleBgdPyqvqDtBEbRNyoSGYZyeRjJ/Dt9awT1bNnsVftDws5jYjzM7iP7ufT/PSsm6mWWV/LyqFNoB64PU1oaiY1SEJIdpRgHAOW56c1kKrMTlTwAT9O1ZybsXFE6Y8tVC7iwJOB0xVC7DKihv4lBH07fyq9ljtAbaNpGPrUN4il2HLNgBd3AVQOP61KQMqRoCMn8KerEnA6AY+madbqCMbeATRGBHET9QG9Wz/SmCYka5j29ql04ZtyWxwDHweR1I/lUcJzLtHQr+tLGwiL4JyHz044//AF0Ce5DrJG5M+mM1nRAeYAc1o6zgoq9STnNZ8S7m9xSBEhU7+O5qD/lqwq3naQ3cVSmO2bNCHcuQEMAh6Z6+lP8AutjrzUFv3ParEg+Yds1DLRq+G9QbS9Zt7wE4jZXODjIzg/oTX0tol1HcQpJGwKSKGUjuDXyyzZZGHUKf8f6V7f8ACfWPtfh+3G5SYD5TBewHT/PtXJi4c0bndgalpOJ6vYsfmVWK56V2Wj3QaI/qK4OxmPB42nvXRafcNHIrBiQa8tM9Zq6satlusdVmt8HyH+eP6H/A1ozqu0ju3PtVC+xcRRzJw6ZZDnt3FWbK5jkiTcxDA4A7GqJequY1w+5Wic4UDGMck9qx5S8cpBOSeeK0/EZa1u/NRiEkJzjtWfcZdDMg+bjB9sUSNqewiN8vJ5PGBVq2dVTy88+p71TQblAPy7QcmpIC02NwwVBC8cmkNo1YGVl9xxWvZSbUIOR8vHHFc1H5iyBskrjPWrYvWWIDqferTsZShc6iO4BQEE46U0yqr5ZkPHAPaue+1TEbck56Koqa2jlfa0mec4yOlU5k+x63Nn7ZFz868HkVHLcRsxAbg8A1USFc5bH0HWlEQYD+H+dTzNgoItJP8uGYMB3ommAVtrAZ6e9VJPLjyxBzULtIudjjawxT5u4+QtyyE9P1qtdSbkIAGRzioY5CzbS5x2z60yVlVyOfxqWxqAzfwVAGagkZgBgjA4xUiH5m4PPT1xUcqs3QfpSuXsWLAdVQYkYkLnpxWrG211zu+Veh7GsywQxk5/hTA/GtCJg0objO0cVSMZbk13LshIDdeOKp2cm1JWHUkDp0AH+Jpl9LuHU/McLxUXmeXCAMfMcj6VK3BRINSuAW56gVz96+4H5sgHird9MWZ2DZBPX0rHuZSWIz0qkU9BLmRViOO4rwH4/ax5moW+lox/dKXkGe56V7ZrN9Fa2clxI4WOJSzsewAr5T8Z6vJrfiC5v3BUyMQAeuB0ruwkLu552OqWjYwfvSlRWjpsQXLsM46fWqdvGxlHFbkMax2rAjmvQkzykUHXcxY8mqt6xCjvWrFErHnpjJPpWPfOGkOOnaiOrCTH6c2bqLPTOD9DXTWkJ2uP7ibq5vSYy1wje4rrGxCjM3R1KA/jVS3JRY0uNnUDC7ZJRlj6KpOP5VPJHs0aGTYu5Zstjrksv+FN0yRY9KYsFO1w3vggj+lQLcbrKXuEuEYHPUCTv+dSBFqcnlw2pG3DxFgB14OOfyqCxLeTK+fvOq/wAzVe6fLwRNjckbJ/UU21kZJkiz8i4ZvqByf1NLUtGxNMxeBlwCtvxj60yQt5kignbhenfHFQ2jbySQPki3fkRmpJBuDbScKAT+BxSNIgigRg9s1ehiP7p0XBC5IJ7jvVG3G6GR2/gIxz1rWtMPDGMFip79aS0G9ToPDDxxXsZZvlWZ1UHoSRgdO9en6nZ/2vo0e3YlxLGrA7cqwAKsP1X8ya83Nh9n06SQMAyiOYMpyQT1Bx0xjn/69ej+GrhLrSZITJvaAMyc7cgqpCnnoRkZr0sPtys4K7V7oPA9009strPcOEldJUPQq5+Vx+Yz713Ghky2m3aVkhCs2R0fnj8ea80sd9lfC0YqrJJtxuO4p1X6c816F4WuoftVxbqSWEzRsGPJ5JVj+v512UJPZnLWj9o3LX5LrK5YFQjfhyv14NWIo1iuZBHhVYBivv0zVS1Yi9Yc7Nish9edp/mPyrUX5pC2MjAH0PeutM5JJDipyOOe9SLTRuA2hh/s5/lT0AYZIxRzByo4mWG4ut8TYjgYs0p6GQngAeijmsy/nSLatr8qK7IBjIGFCrt7Z5J9q07ubzSkYZsy7neRsBY16k4/MAf4VyYkhaFJvsx8qMHAmGNxzwCe2SDx1Irlm7HRTVw1ab7PG8cG+XMiORuB3kA7efQnJ/AVHKAojmnkjknl+YOgzFApO0Dj7zbcnPvUE8lzqV4n2a3do+fNcrtGchRsB+9xnjpTPEU0soS1jZY1YuHCsT5YUBSGPc8dOKzvZGqV2jjdZvFZvs9nuSNmdIiy8EMx3EnrztA/Oo7Jre2tLqYsN5lLRMx+c4UgEjtknP4U9wYzPO6iRIFZI8nAaQ5AIHsM/lVZc3FxbW0RCxqpZiRwAOc+4HGa4m9Tr6GTGXP93kGRyR0AIIwayr2ZHSRpJMEncfU+1at/NGlvIwUZG5ck85Lnt9MflXL3cj3E52j5UGDXNI2iizPK01lYOI1By6quevNQTYjuGH32BwT9Kmd2j02ERN+8JcD/AGR3qJIQX2HrnB9/WoZQzaVHmykHjgelUiWc9T8x5JP86u37fMsag5boPqf8KoyKWlEKKS5bHWqWwnYWDzPMVIz94FB+Peo7lsMsYPCcVOiBZTsbeIxksOlUQS7lznHv60CsXbQDz4yenemOS2E5wykk0+AjCnHr+NNiRnuOnWgRU1I7jv6DOMGqyny5V4575q3qIG4qcfKeT6mq6K004YjjAJP6f0oAWbiTZ7/pVW9X5/lPUVabEl2Ou0jiqkp30CbLVoMxkdx/KrDZ8tSeaq2WQfwq42PI9MGoe5othCwTYw5O0/rkV1fwm1kabrr2szbYbshc+jdq493BUk+nFRqzxyJIrEFSCCOxFS480bFQm4SUkfWWl3GY9oOcV0thcZVfpXlHw61/+1NGguGP70DZKM/xDqa77TbjkFTwexrxKkHB2PoaU1OKZ2+mMqzGTJIYZAPQH2qQ4tZN2FaBzlW/ut6VjWFzgphiPTNbW6Oa3KsCBkHIPI96lFMh1uP7RZHjDdRntzXP6bITmJyQa22dgv2ebBIbjB6g9MVzV+rWtwJlXjdzTauhRlbQ0HH70AMevNSRMFkB3cg9DxUdtIk0bSfKGPAGOuajY7ZUJbcoIPHWkbrUtXD5CoSML270p2nA3Fe+fWoZB5ty4zxn/Iqe3XlN2ck7cUeQ0rF2xWRnDcD61uxRHADHIHvVGysiSpTJPpXSQQwRQoHXc4HUE9a1hTbOerURmiEn7incD3oaBm4zg1orJEN/yiPHr3NQPKHYnaoBHPHeq5EQpMoTRPlty8Y4HrWfJux0wK6a3kjZdme3ORxWReW8bP5kTMVycY/iolTVrouFTWzMaWN/lKAYbOOaftzyx+Y0BFWZgu4PjJFG1tys2c44xWTizZkcjeUSW+Vun1pY2Pmhn5VeWpbhd7FiOc5HtUMkkaLzyACM5p2M29C8WAUf3uwqSNvLBK4y2M+1ZsNxvIO7cPWnS3BJAB4PNDdjKxPMxaUIp6Hv2FV76YudicADGfSkiO9XfIweA3cD2rN1G5Xd5cecAcHNItFa9kUEgHp2NY0shwSepPFTX0rDPNYeqXiwW7zSPgIpYn0Aqoq7siZySVzhfjX4j+yacNIt3G+5B83B/grwp28yZ27Ekj8TWx401241rXLi8mPyHKxLj7q9qyLbG3d6CvYpU+SKR4Fep7Wdy1Zw/vAfT+dXpSFG3OahsgRCZD36Up+eYLzyatGY9x5dgzfxPXPT/M7ECug1PcsSr/CFwD71gE/e49q0iZt66mnpSqkYkYdj/KukmVZtNbYpLJgj8awbFCIVX1HFdBpDM1vcoMMrRKev3TnANJjQyznQ2N0nUrsUdsHn/wCvWfZSuVljwctGcj3HP9Kej7WuICAoZ9/H8qrWL/6dGGJ2ltjEeh4P6GkgWxEjGSRS56Yz+Ax/SnRviR2POQVH4/8A1qYx8ud1ZcOAAR78U75cEDPL5H0/zmkaI0LRyqyden6d6t2lwIxLv5D4wcdqzYSdrYz93B+lSsSqmPB+X5cfSkUi5BuktRGgyzFmbj+HP/2NaujbpLlDtLID82KxtPkXzwpYLlCvzdOlb2mobWFVkU7tzFhnrg9KQ12O306S2BnRlJhdlidjxtIwcn1B5/Kun8PRCwga0dnbdbGW2lwDmMfK6kd9pOfZa4fSJmji+0qmVikVt4XLBuMjn/Z7V30Fv5mnOtq3mS20hltlHImjZfnT2bbyAPQV6NF3Rw1lZ2KevNJ/aFpdLG5EYMM56fPgqBjqQccH3rq/D7eVc6eVk3R31ubgTE87gEYg5+uPwrn9TtYbjTvtDBxGylBnrHJjcoPoAwqfwXqUoR7WXcZ9Pk/1bxgAxOT8g98EfXNbxlaRlOPNE9Kvm2yGSMAPFsVFzgMjMc/h3/CtS2CKzRgktnJ9fc/nWRYtFewko4z9nUnB7dl5/I/StiLyyEbBP8Pvx1rtTucjjbcmKoy4IpqPhmjbqOfqKcIwTkMw/Go5IWaQ/McYH5802CR5vZtdjzTbpKbi5maTz5FUBFJxkDPJHbgfeFZukWscAHnRx3D2zyFS2cBySAeOB0JyfUetdRAi2Nv9oPlDYhYBxjOOyjqc4PNYOnJJFHql1dF3LvHIATjcWRTtHtwRzWUoWauNSdnYo2bT3F1eSXV08RP7mERj7gxlnDepBPp27Vy+pXUM8s0dun2e0UbyUI3bR0JPoeufVhWw1w1xpDQ2zEzXUjBwFyWJ5KqTjsAKr3Nj5iDTbWaKL7OGkvpUG7aRjCljw2OvHHArmmrqyOiFk7s5qFFMLSeWEtWk8szBugwAyKT1PIyenJ9eMu81BLNroKu+SaMxts7Z/hBPbpXTasttHiERRCRwTboTzEmch29ScZP+8BXFw4uGu7mWP5LYPI5bgOccD8+a55qzsjoi76mXqTFIkG0nKkA9iR1/mKyYkVFIPJ2ksfU1avbiRrmRXJaQk7vbJyfpSJHstjMxC7sKCe+eP61x2uzpvYh3bUgV1GQxIX2J/wDrVPZqVtnYjB3Elie3Yfr/ADqKRYx8wJ4UFj706+doLFIcDzGHmOB2B6D+VIZT1FkXaq4MhbOd2SB/Tmo8LDCzdWkbC+uO5piqzy+pxyT3NPlQkRLkkEZUeue9UyUhi/8AHu0anlzg/So7nbGUiQ7j1OPWrUzJbxbVx5hXLe3pVWzRjIbiVcqeEHqfX6VNwZOkarCsjk/MeAPQdTT7T7ktwTgRrkH3zgfrUepXAKKxwOMAAdqa7GGzaL1A3c9+tMDPuG3Bs+tCOI4HOTgjgY6mn3EbCMn0Ib8DURVWdUb/AFa/M/0FIGxHYLGpx8zIAPx6/p/OqwwZUT8Kddyu938wACKFAHbjmo42H2yInpuGatIhlqE4cYq1KxEOO9VUP75fepbx8RKO5rFmq2IJG+QCgn90ajY/LxTWf90fXNUS2eqfBR5G0+/CsTskRgM98H/AV6zpl4SeTj2968i/Z+xJNq0fIO2Nv/Qq9Xv7doVW8h+6cb17/WvLxNnNnsYOdoI6/T7jO1t2QexresJ3jbbyxzx6Yrz/AEy+DYUsMHvmuqsL3cq4cblHTPauS1jv3Rt32y6jDJ+7kTOwj+RrDvlE8Tq4KnowPY1ptIrR7x97OTjv61WljjnzglH7H19jTi9TN6GRY3DQyGB/vg8Z/nWkZN0QAXc3r6CsrUIZPNyBslHKn1FQWV5slZjx/fUnoaGjSEzobdCueMkdBWhaqu9Nyn8+lYiXSkBt3KnKnPWteyuonGDw5/Wmomjeh0dmQgDBs+uOuKszXLgAGTJA4xwaxEvI0RQGA28EHrmkN58u7nB6ECtL2VjHlNNrpVIDZI9zzSfaImfbkYHTFYk1ygPzyYz0waaLzym2rtOR361OoJHQGYr/ABcZ6VBNNuYccZwAD1rKl1AhRyMe1M/tBSBjOfWmmPlNB1TzN42qe/FVJpAHPUgDOapz3y5y3Ssy91FEjOGwOuM8mgNS7NeKv7xiSoIBycVQFwZCerEnHFZrXT3UgCg7M9B3rTt4hCAzAbuw9Khiky5CfLXA6/xUnzTNubcI8demfaq/OepAz0HemzTMSu7gDtmp3BMt3NxtARfugViXVwMswb8B2ov7vy4ymeSMZFYV3dE5RaqKG3ZDb26LOdrYrlvGtwyeG9QkLEbbduvrW4VLN0z61y/xSxH4Fv2fB3FVB9twrelbmRyV5e6zwC4O591SKu3avfvURGZdtWLUb7tF445/LmvXtoeIjTdVRI41Of3YLexPOKjgP79/9kgZqWLIDydSaZpi7pHLc/Ov86SGM1clYiufWsCNzvrc1o4LL7sBWHAu6XFWjOW5uxM0cVtL2fGRWjp7MkM4Ujeqgqfp1FUrpfLtLX0YZX9Kdp8wF3FvfajR/N9ckVJRPqyiO7SVfusFbj0PX+tU2VVu5NrgjccEdxWnfqskBj/iTO0+x/8A1VmTqfLjlAxuXn6g4NMZHcfNM0mSSetPClkDLTB/rMHo1Phcxu0bfdbr/jUspFu3/g4yTU1wTjzMYJlb/H+tVoy0bAnOM8Grrx+ZZyNn59yuPfsf50kUu4W2wuhkUkZHSt2yJmvphyFJBUnovPesK2GEx0bqvtWnprNLI43YaTCk5x35ppjZ2GhySx3M8O1WR9suwnrt649wCc13Phu687TwFImMeFcOpUJk8cgZ/h4PviuFikleAs+0zo4kh2nHmEYBX8R/Ouw0Ca1ZmvIvNijYGF/LxvVG5DYPDbW4I9DXZQlZnJVVzYdlgspXlaZrW7Tyy0nzqJFPyNntnoc1V2z2euPI0i28TBFlBXKoUJCknjoSR9CKukSGxntJ83EE7kxMAVWQLg4x2J9Pep5dPNxE3kuXlt1B2EkCRG52OOzAdGFbO7M0dX4VuXluVikWJX2rwpOWOc5HT5e/411kS4c56sT+deXeGJ7uK2js5p2gvrc5s70gMJhuwqyAnOQflPHfPcV6PpN79qVlljEd1G372PP3T3x6j0NdVKoY1KZoLxTozgZPU81EWyx+Vse1Lvb0I/Ct9zDY89upri6Esz2uFcOuC2F2+meoH865rxG0syy3M1wkiSgIoiQhVRVAAXJ9uWPrXV31urQLbxtuQyFJZcA8fxYzySSfwrH1WMXIlkhjYrb+XFFu6nb97aMYGM/pjmoqJtWZNNpMzNOt2eJynlTyW/y5K7oY2C9P9tgMDHTJqW+08wWMNq1yVEshd34xLJj5uAMkD8s8Ctazh+zWFtHbxqsAmym0YIZ9x5zwTzWf4mvmW7uY4cE28YX91hgiqMk5xjr78k1HIorUrnlJ6HB615NkLsvJIHkk2xhgA7qBhj3wvp9TXKXzra+H47YYUu/mudmMjPA/+tXVapD9ovpPPbCtCgQbs5BK9T7DdnHeuT8WowjRWxtZtqgN90DOePf1rgqdWd9Pojlwy5zydxPft9a1LuOR4IIDmOJFDNzjdnkf1qjFGrBWOfm/lmp9WuGyocYYDHHqf8BxXHF6HS1qhnyeUZpH27j8iYzx6/lWfczPczM7cDjJ+nSnHd5fDdenNMC9FHSkhgE+UsWCg8c9TT/MEYebafMJwn+yMdaWVQ21+gXAUep9aa+ZJPLj6KmW9+aYEBQkL5mTkF3+nYUkk7CMADHapJjtGTk4O0D1NUbiTt3o6CHKDNKNx+UEZqd2EkxRegPH0qtA22JmPVuB9KbBIVmMg/hZePXP/wCqgVy1tX7Ptk5IbYef7pOP51RlOGK/3uv0rXZVeEDAAV2Zjjt0/wAKx7o4aQr1Y4HsKQdCtI3mXErZyckmo4xmUNT4EH792B4T9SQP60QLukOOwq2R1J4+ZBS3bfd9hTY/vcUXXKL7k1k9zW+hBn5Pxppzin4wMUoT5aZOp6l+zmP+Jnqo5z5UZ9sZP+Ne4raq0Wx1+YDg+xrxD9nkMms6hjPzW69uPvV9C2EaXenLMo5BIDZ9O1eXi9Jnq4X+Gjhb2KSwvCNpCZyB6CtnR74Egq23tzVjxFZrNFuIAdSQeelc5C0ltJ8vTuK5mrnZGVjvoLobMMevbNOeRtm5OW/hrnrG+WWMKzYP6itGG5wv3skVBdzQkxPH+9yW6gg8g1k6pYsMzowOP+Wg4H4ir8dwvfJqZXjYEjnPUGnzg0cv9skgIEi7f1BrTtNVTaNrY9hVm60u0ugd0ewnuhxWPdeG5Qxa0usD+64/wqkylJrc6KPUx3UH6etWkv1ZRnOc9M1w76f4ggI8vbIB3Df40iLrY+V3EZz/ABI1Nsd9Dt52Rwdgx75rOMk8bH95uH+92rJhtNbZNr6gir/spzTzpMknEuqXLsf4UWjmEpNdTSXUkj6MvTnJqGXXbeMlmmVuOMHoapL4bZid00zA/wB96sQ+GrWHDGPc2e/NDlYL3K8mtS3L7bWN5GP8XYVJb2c8zb7mXk/wrz+ta0OmRxqMIMfSpjCiDipcw3I7OFIV+QDIqbJzncaiLeWPlBPqary3LKPr0FTdiJp5ewbHvVSe4Cg7T0qvcTcdSPXms24ncnanr2qraiFv7rccDJJqssTYLd+9Sw25aUE8tzyO1WjHtAAHHc1RDKiRELu4ziuM+NDrH4Emh6GSSMAH/ez/AENegKn8B4HXmvNfjdKJfC8JMflg3OACeeNwB/EDNbUPiRzV/hZ4TEPnZuferFnxOMdeajKbN/Y5xT7U4li6/fAr1Tx4mqf+PN+O/JpNJb5pMeoBpjki3mXuJD/KmaQ+J3UnrikXYj1vG5T3ySayIcC5APC5yT7Vq6zlpvxxWNKSrAjqOK0jsZTVmdPeDdpVic/wn+Qqjbt/pUYP9/BB9DwatSTRyaJp4U52ZyuO/SqM27eJl43DcCPUcf0oGtjXV2ZBlvmRtjcfkfzx+dNlTYsseT8xPykfdP8AnH5VDbzB0WZujgeZj19f0qePLnCrl14IHOcf4j+VBRQ2h1KnAbs3oe1STDJBYYOBmrDRATNgZBGR6EUy4T5Dt5K9R7VD1Gh8KGSHr90fpV21LEPCNp+TkE46GqFo2OuRmrts6Kro3OVO0+hpIsl8stwvJq3YKfN4yCRz6Z7fyqFF8tjuHOAQfUGrUatH5dwhzk8gdsetBR2Fm0F9p8UeGjm3BncDBQ7QNw9c4rpNOunWKGGRdpaLyJ8R9JEztk+hUkH1/CuRtYfNsEuLdn+VQDGOercd/brXR6DdyoZnk2yJGzbRLnJOOVOMZBGQfTINdVORzTXU6PQpxZ38ls1wWspgFt3d8ZY8Y7jPHU4I4rrTCJrmUxrJ5kEa/OrDeq8NnI4YY7//AF65C9tZo557myt2+zsBcGJmyC5+6cDpnBHbmtzwrfSyaXFqMRDkxZljwC+0cZHqMA8dc5rqi+hg11RZvrSSSRri3iHnxvuVV/1coxzx1BK8d+gI6VtaXOmpWVteWsyrdIAsc4YBh0+R8DGfc8GrEKRy2Ud7CweCZVY7eQvdJB7djjvWfb2p0m6N5aqIrl8tLERiKRdx6f54NUlZkt3R19leTTRZkhX5ThtjZKkdmHarW9W5GTWHazW9ywvLVjDKwCyDeQR+Hr1H5Vd3SOMNuGOmADn34rthc45tXMq+soLaEhl3yOQsa9sgdh696w7uBvtEVvK2wB28xM8KABINzfUc9sZroru8t4ZEmLxpIrHDSyY25HpXGXurxT6lNKredaB1gUAbVd1VssxPJGWx2ztFFWSRnSg2Ovr4WukqV8xVDssCE5LHoqnPQnOfpWYdONpp0NvLIp8xfkjxjzXx8zEf3R69zUrtcanrCSeXiINvCBmAB6gADpkj17VB4k3vfW9tDebWkBaWTy+dhPT1I7YGM1jKd9TeMbaHJeIZRFfmSciYeWiIgbaRwwyR2GcfgRXFeKNzXByAGZuVHp3Arr9Z/wBH1bd5lxGzzx4MqjzXIY8452n5TgH2rjtYlW61ePCt5EW4Fgcl+Tzn0964ajZ2UzJnmjj1BGf5YkyQq89STj9aivleeYSMMbst+A7/AKH8qj1CNlkQSYDFQxGMetPCsyE+gGTXL3OmxTILdB17UjfKVRTuduuOlSTjYoC59/enRKsUBuCMt0HsfWpQ2Q3rKhEa8lRyfemhjGo2nDOAxPt/kVDgsGY9T0poPzBSenA9qYhsr/Jk5z2qgSXk5PFTzMd5FQ8UgY+RsqPToBSwKSy47sPxqI/KM1q6TCDl5Bgqpxkdz/hQAsxxOsbNxsLOOwOCaxZnZmLdMn8hWldsGkdk+6zEE59O1UZIzkenehCZGy/uSOOcUWo+8fUYqaRflUYpkalQ1O4ISPhhkUs/IVfqaVeXqV48y49ql2KKyr68U7jypD/dI/GnSRsvXAXPeo5HUfKo47+5qUtbibPTvgAG/t29VW+ZrTj8HFfQ+gDyojbtx1YDPAr5y/Z+mC+KLndIADangnr8y19KWGPKVj9K83GfGeng9YDdYtN1sJVUEjAYD07/AI1yF3a7ZSQPlNegyxjyxuAKMCK5jUbXZKVHTtXKdRzyI0Jz1Un8qvwTFgOaVoeqkZquI2jkGM4oZaZpxz7etSiYggjqKz1bPBqTcw6HjtU2KTNm3vAcBgOferkTRyEbSa54PuHzDH0qxDdMjAY/HFBSN4AZwxDfhTreeOZWj3ZK8EEYrNivQy/e+btVmK6VvvbQe57mndjLf2e34KNKrY554o8lSDh2x0ojdWXhhTh1wwNFxWGRxqny8fU8mnqm5uvFL1+bH4UyaUY5I57Utwe4254UqHB+naqUr7VAzz60kspU7cDHqaqzuzdDxQ0PYLiY42qxqm5PvUuMfjUcinNMlsqTtuBXnNJDByM9asJb7juarcMG3HHJp3JbIY4do4wKXysk54HYVe8jauaTZkkdqSYmUpIQVMjY9h3ryf48yKuh2UKjcZJywI7AA167dIQwAJ9K8e+PGGaxt1HOXcYHoK6cOvfRy4h+6zxq7HO71H61FA2GQ+jg1b1OMoMHgqSD9e4qnbjLYr1EzydpGrdkN5pXqWGRVawfbdNxzipXySGz95M/0/pVWFtl0retT1NGTagN4DAjI+8PSsi6X5yex5rUuzyWH41SlXzYyMfMO1awdjKe5btH3aKgAx5cjZ+hqSEF7ORCOYzuX1wev9Kg01d0D25/iXj61LplwDc23msEV8xyEn14/wAKLku+gltJtIRuV+6R7Vfim8lo3BIdflZvp0P1qEwsk4+XgNSkEM69s8UWKNF1VolkjPy9hn8xUckYZVdRmRcgj+8Kj09ixMLccHH1q6Ebyg23BUYYnuOx/p+FS0WjPUf3fyqxB8si7uRmkniLHcvDDr70sWSM47c0ikaXmbkEbLh1GFb1X0qe0dQm1wCQRxnGRWf5hVo8528A/wCNXtqxtkYcbTke9S20aJI6TRGEUBSInccHHOcf/WP9K6B441ukuzJu+0wvGxIH+t/hP4/z9q5LRLkrJ5mx3Ef3gD2PFdb5sV1pwRWK3KkLESAEcHsc8ZGfYcV0U2mjGommdr4DaK7ka3uHmieZCskWBj5SQcD8Q1TeHw+h3c+lyAtazSM1pLu4Df3fofm/E1h+Hp4jffbJPMgCyLIskSkNE+AGIBPTGT36Yrq79HurWeGQRxvJdM0ZUgKXDfK8ZH8J9D0zXanocj3NPRJY9O0+OE75LYkmSLugJ5wPXOCB3rYtY4by12RstwMedbykkBgT8w9fw+lZWjXjXtlCl3GI72HMZLLgzID8yn0Ybcj/AANLYTyWU6KD+4aRmDseFD5IyPQnjjoa2j07GMieaGSy1BgVbz2BaEjhZR2HH8Q6e/FadtfWt4vyyeXKv303bT9fce4qZ4oLqN/tGJI1YKQ5xtPfp74ORWddWF1DlIFN1GrkKTgugPOOeo966ItowlrvuJrsMKwmc7QOFRVXALnIHXPHrXI3dra2ukafCsMcczJmaeQ4CktwckcnOfwrrPEMMYjGxdhDB8Bdxcg8A8cc1gNp832aS+vZXgzJskbPJJbgD0pVV7xNPRGN/aUtzPLcafa3ky+aq7VYrHEcc5J+UnkgDP1p9voF8wF5d37RXMzFmAfe6KevzfwngAfpitbRbKC0We0hVFgWcsTI+7b3Cg9G6c+9Pub21mt5vM2rHGgYrvG4uOg/p+VZKCtds1cnfRHmvj61FnqiabC4864YsJGbfKAuffq24jn04rh0SNbmWII0iqfK3Yxnr6etb/iXU5dU8QahcwrHJlWhibGfLXjJHuDnn3rJt2lWwUQKoElyN5z8xb+EZ7VxVNZaHXTVlqYurQNNtkYCI4YMMc8HBz/ntUVsPMhK87EXLHPcf/rrZ1e1e3inikLuWbYTjoy9c/n/ADrEgkeBJYuvmcEdvrXM1Z6m8XdFO4OTx0ycUrgGLbI2FAyT/SnOF39c4pk/ETIQMkipRXUqqSevTrUP3m9KsSrhMjow5qpIxApiW5BOcuTUR4p8h6+tNVNze1IQ6FS8iZG7np61oyTGO3+Ugszcnvjr+p/kKqxKFQseOwpGYurY9RigBxBwoqFlbcWPTNWp1CyHaSRGo3flUUinykyCCTQDHQwmVGfPSmyRFFJ6qa19BgWRMbcnkfpmnT2O2zYH5iGOMD/PrQV0MBVHnp6EirEkZ2Bx7/zqFFYOD6VoLGGsxznDY+mf/wBVQyooz1G+Mqwz2IqhOrJMVOR6e9b8USqS20NkAHiqdxExlMbR7ijdhyAelOLJnHqdf8CI3/4S2aRSNkdsQ49ckY/UV9P6YwEKbV9CK+ff2fLNH1PVHdQCyKgOOnUn+le96QrrGsOcMBtRvWvNxesz0cIrQRrx/eOTwoxis3VYFbccHI5FaVoksM0jTKhXAIYDB+h9aikaGbDJhlPIPauM7Dm3jyM1WeP5u4FbN3b7JcqoKmqUkZVivakwM8KQ3+yTVgRcYJ69DUvlj0qSGPJ2Pg+lO5VysIW6jBHr1FT7OgPH8qsRWqo7NGqgMcsPU+tSrCcYNIq5R8llJ3Z9jjNTRFh8rMCvuKtrCRlunsKbJEoAGPfpSZaZNAygBV4HtVoSdyT9az1SQYw30J7U6BbkIfPZGP8As9MUAXTNt6HPtVWeR5PQfQUAE529PpSRRNjD/M3c0DSsQPGW5zmmFeKtvG33RxSRwFuSDimSyoY+g25NDRYIz1rQ8nA/rTHj5x3qiGVY4QeccVYij3N0p4jbhRxU6qI1HOB65pWJZFIhYfL0Uc81C429eOKvmMKhZsLjrzxVWdQ8oHYcmnYVyhcFjDu2n5wSD7V438XJYzeWoZgXMcwTPqQAK9l1hh5LfNtYEDA/lXi3xoVo7GC9iLKYZAgI46104bSaOWvrBnl2srvjmYLg7g5/Ec1j2vEsZ/2sVt6nIZWBZsjBU5FYkYxIvba4P616Z5rWpoEs0PshwD9ef8aqyfJKDViMhUlj/wBsEfhn/GobheUbrkf1pJlPYW5/1hX1UGqp67uhFWJj80cmP4cH8KiZeT6VSIaJIW2yCQY5qG4XbOwHAY7hRGcEg8CpLheVbHApiaNVT5mJBzvAJ+vemzr+9Cgcn+dVbGQqgGeh4q7qAZ4Y5o1GVIyR1/z/AIUmBGpKMrjg5BBrXtphI6qw4bjr0rM/1vKjqKtWXEYYtx0/3SKSGtyzOvlsCByOvv6VG+1UZtoAP6VfLCWNXYZ3feNU2XyZiq4dD1X1HpTNEIoyu44x2NXrfD/eAwQADVCAeWjJu+QOCp9Af8itCMeXmFgADgg+lQy4lzT1aG7Xy2zk+uP511/hlluYkj8tZBCzGX127cE9eeef5VySssLxSAA7sgj0Ixz/ADra0a6a1n863aQLncyp1wOeB3xjpVU5cskKouaLOz0xlstXMc6tJbXNqGQhs+W4bKnngkYI9SDXXaJAmq6CLJ/3NyCwgZXOQyuTgHofT8BXC6ZfNktKont3iIVkXgHd2x905Peuq8J3tjNJ/ZszbCtw7o4UrkAYGMcg59Otd8WrnDJM6SxYyakyX8Yiung3uCNocjgOvXB6+mCPQ1LqcjWUUlnfSKTtyt4nCgZDDcT905HB6cmiaG4iuYrji4WAKZAxLkI+RwRz/tVJcS/Z5jYuscpk/wBSCOZMdFwepGTW0XYzaNqJvLhiutiNDOnJQZwwIxx9KsJIpnk2zKqnBBJ4NZ2nWrQ2cX2AzRIrsxj4dBtP8IzkZ446VJcGaCcbkdVdSQBxk5649q6oTsctSnzFiaOSaaGRoQEDnaFBwP8AaPr7VTe1Z42s7iSTzN37naBt4/i+oBGa25YStsw8xsgA9c9Kryx7yki7d4yqnnr0z/M/QVvJHPF2OUubCzs7TedNMsQ4diuWC4xglgfUcmuW1rT2t7LU7tUgit4EeUIi5IJwAoOOmWI9sV6je2KzyJA2TCRlwPlAI559icVwXj2RLXSLqeVR9tkmjiMYYDzYs5wB1/SsKkFY3pzdzzXSLaK3VfJiWVIwEkUpjcVUsw3HsWP+cVk6OoW4dpFV/siiaJCP3ZYkAfju6muoj/deGbq9ch5WIkj8txtDOVbpzkbdv05rnPDcXm6g6DagxGhDnCsTIADz3Gd3Tsa4WtUjrvoxfEdu0NzZB3dprgGYt05J7+3J5rjNQjWO4J7dPYH2ruPGdwr67HKJAyKoVV/uhWAUc+2PzNcTq0hlQExgMW3Eg8elYV92kbUiGBNlwFbGzhmO3nB4qrKzRSlivO8gAirNmVF0nnFjGxCyEc8E/wD6qivU3SBpDuPLHHufb6Vklpc0bsysQHj2lgFUZHuM81nSnr3/AKVo3i+TCF3ZZ+uOy1SCfLvZwieuM5PoKTYIqxxtI59B1PpUhXjaKVPmYhBtT+Ff6n3pxTkBmwD1pFEeGZhGvPOKdEAGC9ccmnwfLKn+8KfYqChc54PSgCWT/VXZP8SAAepyP/r1VkYtnJ4UBR+Aq3JhbeTP95f61TkUJbht3LPkD2FMlmr4dvDATGzfu3cEj06//W/KtdXSWeSMH5cbh7dv6iub03LMEHXcCPw/+sTV6xuMagXJO0hlbtx1/pSY09Ciq7nU4A3qDWna2vyld2Ny5H1H+f0qnEgZwOhGVB7ZB4rcA/drtADABgB6jr/n3qGjWOxWs4VdjG2CMjIA7GsvW4BCkpDZkWIZB7jPB/TFaxRvtcUysMH5ZBnHY4qHxAsckLTr3jZGyOxGR+tJOw5K6sdp+z5u+zXLsSpabcmD6ACvfbaLzvKVh8jDnsQ3avn/AOBLLEqpu+YMQR9cH+lfR+kL50Cxh8Pj5T6V5mJ1mzvw+lNFpnMKeXcAKD0Zu+ahMIRCqjAU9K1JYknsPLmRHZV+YHviqOzam1vlB+UZ/lXPJG0XoZt6sYTMjKgPALHAz2rMuEKnlcEGtHxZpMmpaHNaLgtlXQA9SOcVQtEkl0uKSaMrIAFbIIPH15oaVvMaYxY/n4UYbpTvLIx/eFWYowQQenb2qQxnYM44ODipsVcbChIzxVlIVkXgjI7U+CM5GBke1WVhUHK8etMdysLRSCOV96U2o2Y7/WtBFyKkER/D3oGmZJsyO5oFq2OflHqBWzsGATn64pPKDNnqPpTsg5jJFqd2cYHqTTvs7bcKOf51pmFWBXmnCMBeMiiw+YxjaFSGYkk9RUvldsdPbFaHl4JPWmuF60ITZnmMjqMCoHX5q0J+nr6CqjDGWND2BECLzjknPNTPZLcKhbOEYOB6ketEK/N/tGtCKIqme1CRMpFa4jUxgEZHpjvVKdXUsuMEZLM1bAUdSRnGQPQetZt8VQkHJJBJND2ITMPWgq23P8RyD7+teS/GWHd4RklA+7MpJr1rUkLR7yMgg49q80+L6CXwXd7BwSCB7Zrej8aMqnwM8KkbfGPeqYU+cPTvVwLhAvU4pjKvQH616qPKYN/rWFK3zLtPUHI+lS3e03IZRgFR/KowxR1lXqp796nqaLYhcZwKZIuVDY+tW44tzuFwwIyPUYHQ/lSJGWDCnewkrlGVduPp0q1AvmxbW5GBmnXNq32NJuMg8jvg/wCf1o04qHCt0zg/Q1V9CHoVoW2syA9Hyp9RWpBITBtZQVI5rOuk+z3bKcNtb8CO1XLM9VyQOooYLcnA8vai5GenvT4mIlXcTgsN1LLtCQOjZ2qRz65OKbGepPI2EHPc9qCrGrYzCOaWORMxkE7R+v6UXUBWUhWDMO46HHcUzT9u1dwzImCfQ4/+tmrMsTK7KoIKZ2568cj9MUDRm4wT6GtCxkWTCMMjpn0qKePdH5q8BvmA9u/+faktz5cpXaNjY2kHg1LRpGVjZtkAZYz845XGMnnuPx/nV7SiYy067iIHDBeh4NU7RVkQD/lo+AmfXPGDVjT7gQz3FvNuYOpXr0YHr/OhPVA9mdIl5JaPcXcCohn/ANZExA3nd0x26Zxx7V1WkJY3WmxyyKA8IAaORjyDkkDuGHXiuVsIm1pLa3jjPn28JaZgPvlTwQO5wP0rsdOt5JBM0EaOrYDfN975Rkgn15IyOuRmuunf5HHOxs6bMdLlg+0eTdaXOGjScjdhgNwG4d85HOPpXQa1b211o8wmhjuIhErlg7KyA9T7EHoe2K8+D6rpxl02NpbmCeLb5ToY3jkR920EAg5H8q0pta1iCxkjg0mYnUEW3hMjbQ2cZB4ILD+tbc9lYhxO38Kbf7OYXTglnIim8xlyO24E9+oPPXrW5FbwsAPJSKPGSysFLN6ZJGcVxWlQeLpLGO2Szt7by7eONo5IPOLqA21lOVGcexrQ0XS9UJAnPlMEIxJMJOQRkAMQFH0FbQm9LIylFPqdg23cRnaDx1qoFaMgp8xA+UEdumPzqaWSRCWaPH05Gag88NcgxlSwQgLgg9RnODXpzPMpoVmR5goOQV2g4wc56H0IrlPHtvENFuIxCssm8Mu7kbRwSfyxXR3jRwv50ky7zGQqpEATjnqTkD3rm9R097zTJLjUm8q1dTCiyvgtkEBuSCASSfxzWE3obwWtzzvW3ji0mC2t4Cka2rRlU6b3DYA564LD3AFcVYXOpRusltsRpJQoZ+wVdgb6c/nXXat9tg0lLDyRA9rOwnmLbwJVG0bccgHcD6Dj1rndIs9thfNcBYpkdVIkydgLEqe/J6dO1edUXvHbDYz9VtvLvljIkbawDb/4cEnH5AVzV/uKbymdzYwOx5rpPEl7Ld3Bmdsu6b5DjB3EcnA4A9PbFc/qjGECD5NxhG7YSQpP9cdawnbU3h0ItNtmvp0hVW+YN0UnoOKL5sz3ASPLSAIoX+EDHT8qu+GvLRZribb5cdtJ16AnCj8s5/CqNyyr520lcJtjLdScVNrRQr+8ytqMKpbxyT7zJtAEeP8APFZtyCxRWxuxnA6Aen6VtX4kNta/KV83Cqx5zjAOPyH51hO37xskf3QfQCokrM0i7ojj4Y+lTFN3zdOOtR/dcLtGRyfx7VZhztbgYI2nI6UhsqHKON3rV2zQNAT0+amXEatOVXBA7jvU1oCzmMdgTj6Uh9CveN5cLrkbmBx/KoJWEiRjGAgP6/8A6qNTkzPj+6MD60tzhYbVuzx9vZiKbIuSaZu8/K9UVn+nFQpM0d1u59CKt22IrWQsPmkbYPp1P9Pzqg/MzH3qXoUtjV0wh4GbAOJMfQ9R/KtQlZFUx/K/UY6E1jaO2Uuo+OgcfUVbhnIifkgr8yn3FJlRdiW9kxGGGAeQfY+lVZ5Q9lt/A0yacybiT97r71Ah+Uqahmt7ndfBaby9d8g9GwRX0/ouVjT5RgjtXyp8JJCPF0IHQ19W6MnyRsnOByK87EfEdtF+6bEkCMysvQjJHpj0okt4ZAsJUHI+U9cHtn0qTSUmjRhcy7yGbY+MHaegNIY0gu2kjWTNwc5HKggd65+hqVni2F4mGCvHXoaoXaL5bKRnnkEVsyrM90zyAeQUwSOu6sy9tZY7h5fMJULtZOx9CKVhxephDeswjVQV3HPPQHuKuKpHB5B6050U4kQYI6j1qSNeh4x6HpSLY+05GAR+NXR2DKORxUEC7Wb5ee61egAMeOQfeqSJvYjSPpheKeEwfapucfdxQV9ORTsO4zZmnCJfWkDfw04bsDmkMQRgcn9TSMAw9vapcg8HmmMQoPAxTERNGFG44qqynJ3Y9T7VbbLJuxxUEisVOM7f50mCZUk6HbVRyPMMeCSAO1XXXB6fhUWMkt0NKxV7CQR8jr+FX4lJwzcgHoB3qG1hZ/m52k1eO2Ntir93+dPUhkU+VU7sAdTWPfx/MWcfw8ZPStpo3eTLgbe4PrWTqpLHbHkD1pMlPU5q7aZ55VBUQhOMjkt9fTFed/FOHdoVyST80ezb26g5/SvRJ2d45CsbAh9uG4yB1Nef/FBx9g8rqCM+xram/eRM9jwAfdfPbg061azTLSlmOOFHUmk1PzILholXhOTx1JNMsW064uyuoXSWQzw/lM4Jx3wQAP1r2aZ49XRkt1IskoaKPYNoGM56d6SNex6Grt/aWVvc+XZ6jb30QHEsIIXoD3784qsmNu33zms5qzNaTuhke6J8Z+U4q0tuy6ubcg7XjVwfWmNDuQnGdvP4VeR/3kMjHLxjy845K44pR2KmrMW4thFDLGxykoAJIzjGef1B/CsIRskuzB35Ix71186xzad91WB5U98jqP1/Wufu0DujkDfgbsevrVLYiS6jNWhWRIrhOrr/AJ/rVazb5gzdF4IrQQ+do5VuHilxn1A/+sapooEzbe4GR702SWSMfIfunkUKDgg8+tIrFohnkgDmlHP40kaGhpBDB25LjgYrTZCyJLwMpsPP93GP0rK03ETM3mbcjnH0NbNqyS28kYYEoxIB7jGf6mgCrbRb3a36YfKg+h6j+dQRWzSM6xnIQjHrnNW5G2SLNGAQy7iPTA5/nTrMqtxHKBiRJGY44xgfyp2uFyWwbzrQqcLsI357e9S3zyRw+QyqZI5A6uo5II+YH8hVOA4v5trFhvJBx1OfStRfJ+0JI0hkWRD5g2jKnPYd+KSRTkdn8O76K2nhjv4z88bbXdSNyn7pDdxnP0rs5LdVRruwVZJLeR5Jo1YtuiJyzKe456e3tXn+iWslvFDpV5MfsyEPbyEkGMt/cYj5SOOmQeldVBdLHbzpqtu9tOsO03ducCQc7WK/MBkdcY/I8d0G4xscUtZXRd8XNFdaVPqFnMkgDxssbSfOCBgA/wC0Bk5/CtvRLkX2qW1+GuAunR7pY5E8xDcOu35T6KPf+VcFeXdldW6wwMXTyFzLGCoMmeyj1z/Ou68J/ZoY7CKS4gVdpZcn95x0LA4zu69804u7FJWR3du6qF3R2q7xwYX5IAAAI7cDrVVy8zSIskqJ5m7Yo3YOOu4fyp/2xHTMdxCYSOVVlWRvYc7v0q1pjQ+QWVZBlsn9ywP0rsp7nPLRXG3N0oBQqrR/xMZUGB6dcGoJb63wBAIAMFVGxjuPHAG3r9Aal+yeWo2R28TN1drcM+fUnkGo5ZIYgZCwEgHMskTNtX0HA/IV0OTOZRSMme286RZLkT2sLMM24bYZG9W27j1H3TjNF7Y2O1tQmv1aW3xt88blhHqc9/8AIqzNqsUcp+xWrvOV/wBYyYBA9sZ/Ksy5fUNUkQzWpnjhkDIBCyRo3HVTgsRnPPGcVOhSbOA8dW+p6lGuqxbUgmxBgKYzOFZcSEHnA9f7uKw9WtY7e7kvPOR/tlpslXGNjrxg/wC0OCMV6DrL2661cDybm6mZTsjJ3O2AV6DgA56HjAFcDr8U1xOEZEDW5OyJAAsceOQW/ibHGf61yTV7nRBnIXg8wXdxeKySLhWBcbyxUY/AAdh3rndWkZWyy5bbtJ/pXUyLG0MjwRqUkuHZiSBwAvftng4rnNSikIaWSIskj8NjC9f8/pXFNHVFoZbrJHpzlsMrRk7c9R/+vHFR3Eb+dBbAqxVAX5zySf8AGlvZY7WYJH5nyEZzjO8elWrGznMcl5MrhkbdKWBzuJ7e/r9aLX2C426CxFGjbJhjYuxBwWPAH51zzxjeoP3QeTW/qiqkaMW3FzvZRwFXPAPv1qpqL2a6VDGpHn4LNnrnPT6UpK4RbTMjcTv3DLOwbNWbd9hLEqFHXIzmqiZLe/anuwUbT1NZmjHI/wC9B29fWrGOsi9R1xVePHyJk73yMegq1OVt0RV53hc59/8AP6UmFzJvWVr1FzkcM3Pt0qWeRWs7ZBgtGGQEfUE/qTUcqK0rSZwcniktR+7x6N/Om9iOpa3fuY4xwI1JPuxPNQQ/NNzjFTNhYzuA3Ej8KjtY2abaBk5/SpLRNCuyaTA5xUtnJ+9KE/eBqSZNt1Jz22n8zVMyBNUESLx6n3pgMO6N2jb+E4qSNu5o1JWjuTu6nFMQ/J7is5I1izr/AIWDb4st3/hHWvrDQZuE6gmPOexFfL3wk09rjWBKuQy4I496+mNCLQy+RJjOPTArzcR8R309InZW8eDjcGGPu4705UwNqgdcAH3plgRjPKt/nFWCNxwccdcHqKwZUWRAKqt8pAJzj0NVLhGdSkyqHXILDowzwauDd8yueexHQ0x48xtGzNtJOCOopblHNSxmK58srlGHI7g0h+QDA3D09RVu7twTtkbLKSQ2eoqjHK3n+S8JGBkE9/oag1RoQxqdpDFSP4W9Ktx4UjKEHuDVW2bbgN0PeroEbDqQRV3Mxeq+lIV465HvSbXXGH3j608npzgfSgY3aMk8CnKoxjmkPy0oGBnHFFygPX2pksat8vY05mzwvWkHGe2OtCYDWHOCeMYxUNwTgdT+NSOOuOaryh9pUAsT0pAiCSTjG3B9KEhZivykA1NFBsYNIvHp6mnuzNhY8M7GmDY9CEHAzj5VA9asraoWDSbjsyQM9T6mls4UEe9zuKE4x0z602a6XeyEqoPYHtT6GafYguZl2HHQdhWNenaC2Dux0z0rSmmJDALlaybsyMWbHHOaRSRg3jbWAPcGvOviERIxU4wn+SK9D1NAky4YnIrg/Gcccrnvw5P1zxWtPcmSPC/EUflyyuBku36D/IrnPLLFsjNdn4ii2zzM3TynHTPUYrm7dFUNnv8ApXpwloeZVjaTH6cCkRXke1WwOPu8VHAOT12/WtBLcyRMFHzjke9DKhHQW0OyQblyPT1FTXFv5e+JQSUAK5H8PUGi2UMFDduCfQ9jWhPGJIVdTsnhP4MvepT1NJK6MuynJO306f4VHPDtXCHKg/dPao79Ht5TMoCgnJHoT/SpY5C0RbAZJMDnsRWqMmIYkFpcsoZSFSXjuPun+lZyuqzDPcdfxrfgUPNNDg7miljHoQDu/wA/SuccNuKt15FBnYuW+Nu0nGAamjjym7tVWNW2yMegbB/Gp45mWPA6elCLRagHyZwSeRn19Kl0W6ZbhgxBUoeM9SKrpKvkZXrnNJYJkOw2/LjqeTnjgULcHsatoyzSeSeW8wvH/hVqAzLcOyD98z4WMrwxPUH0HSshDtCNuO5SQ39K63wdaQ3ksn2guzCMvBEj7WZwCc59quKuyJNJE1rpMTRh7M3EpjwSIwBNEwXJkZT1TPpVO0jlWV/NMEh2j5Nw+fOcMvfueBXfWdkLdJdRa3hu7GKIRKqho3R+BujIPynPPocms3wl4d/tLX5I7RVlySwUyEHJ6r82Q3Tmt/Z7GXPo7naaXpul6j4eso7+xk3SqHgm2ZMb55eOU/d59eOxqpqek3Gm6NOF1yeW0VtsS8NuHuy9DnII+nNb2geGIdO0dl+3X9uTubbHKVz83VkzjPH0NbMHh2OWNLvULuS9uIwBCGQbYcng7QO3br611cjkrWOdy5TlPB+gT5+0arHAnyZiWZMfJ1G3ng5Hc13qaVHCJN2mKyxhWiYx5cBT05OeQa1bSzjt45Y1G5JGOfkHI759aVrSHeBFLJboBjEZwOfY5A/Ct4UOVGMq12Jaw6Znz/IjUj5l3RbSufw61b3IwypZgPrVW0EkcaxvcFyhK7iAMr26VZ+Unlm/nXTGKsc8pXYNHub5WZeP4XK/yqCS0Td8zytxzuJf+deej4w6KL0I2k6nHATgyloywHrsz/WrbfFzwfv/AHj6mi/3jZAj/wBCzS9rTfUzT8zqbqGGBiyhVkKgIUtZNxOe53fzFZeobfJKy6hev8p3EwmP8B1bn2Gazl+I3gS4Xzn16NGzxHLazfKPTG3GfesHWPGXgi/LC68TOynI3pbSJtHfaFUHJ6ZqZSja6ZrB6lPV9X0XT9S/s6FpLiQRhQhl3biSxO8A5AGR8v0zXP6lcRyRO168pt1bfGzQkbmHT5TxxyBnA7nNWta+IHgrTYJINBtZrkkEYhhaFWyByzthjyAa8x8ReIl1J2nuobppST5SC6ZYoh7IOp9Sa4alSK66nXBGnpVudUuZFZ49OsJGUyMSMledxHPPAye3QVDrep290G0bRrBLyBDI0bpIXVGA5YyHAJ6EnpwO1cVqF5NdYEhJQDA3MW/n0qr5jeX5eTt/u54rl9ppsbKK7m9Cunw20rXl0kk4yykt8pf/ANm70638QLKggaKckcwbGAUSYGZGzknGOAPXmublLEgYO0DgU+BmWaPbwwbjFLna2K0ZYnuZ5hzJlnbn1J7mqbsxfHU1ZmHlSmL+MNyB2qFo9pJJHPP0rNs1HxEKm7PzdKiY7jluaAcjA6mnD5sKuevYdaQiayUtPu6nFQ6jcBpgqNkJ39TTp7gQWzQxnDvw2O3tWdkuc5qkSyyr7gxPO7p7GpbFhEvzc4bdjsTioYsBAx59Kmt13gu3CD9aTGhz9B+tXdKj/wBIWQ4/ujd0JPHNVIkMsvfbWralUlWMYLRrvYdgegpFEd2rNJPMpyuQePX/APXmsmL/AI+jP1NauoN5NlwSC+RjFVLKAbVDYAP3j7dTQFhuqfM7P3yPw4pdLt3nnG1NwBBIPQ0+eNrho0Ay0suQPboK7zwP4aa6twsilPMJJbGeMZH0rnqT5Vc6KUOZnVfCWwEGoIPKweSfbGK94sI0mZuT8o5x7V514L09bW3Wbytr7MNzyWHXHoM16JoTFmV8fNjPHfHWvNqO8mdyWh0FsGWMMPm9xUiOETDNk8/N9expbZMc9/ShyDk7Aex46VDEmBXfyDkDriotzJKD5nyYJ59acowQyEqfSnyRqwJYcEnkevepRdzMu4EZRIAQc4YZz61Wmg3KhwoI6ZGQfatV04/hkX7pwOfaqxjVpmVVz3IPQfSpe5SZnWMdwm5WmDsHOMjt2rSTzFUbgAfXsaka28wfd2uOh7GomSWMndu/E0AnccrZJ3L+VOLKQVXcv4VEJFLBSxDHnOKfgZ3by3uwxTHYfhWXBYj3FPEa7eCfzpY4ww7inyYjQYyT2GKEr7iuQ4GegzUcqOX427D1JPNStyOmDUTYzhjz7UFAy/3eDTHOxcK2SeCMVKwYoQxKpjqBzUkVvgAqpZv4d3QCqRN7FQrIy/Mu30HU4qW1tVjBZmJY9z2FXxDHEvHD4+Zvequ7DFM7umPansK4ij9yI1fbGOAD371XO0fdVRzjPXipXP3lAU47+lVx8o3YyaLgQXB27u4Hes26XjGecZNaD7nbHUZ5GOpqC5Q+Xk4yecUBc5u8Vt4bB3Hge1efeJ7byZF3HcHeUn8eR+WK9JkhkKO+C20cn+6O1cV4vi8xXkhjP7tMEN2Pf9KqIPc8Y8U2u22up267VRfcs3+ANcaRsJ+X616f40t410GyChS011NKxDAkKoRFHtzvrhbqz3uNox7mu+EraHJON7srRmMwwjoWJzwPWtI3Uf2hJI1GwfI2D+tZtxbyxxoduMEn8KitW2sVkcru4z2FbJpmKujckO1jhcTA9uhHvVm2mjnjKjCTJ0yfvD2qg5kKorkeYEGT2aod2DnkEVF+hqk7XRZ1G2V7YMmWTkMD1Q/4d/as3T4ypaF2BBOMd/atKO5jeL5sh/73r9RVO4iXfuXKnIOD3HqDVJ2JlG+xe05XTUNkhJkWSTJH8QK9qxb9StxIuchWI5HNasDeXP5+Sfmz7+4rKuCZJJG65YmtL6GTiNhf9wynPzMGpwPyk8EVGW/dhfSkLcYpCWg+NsblzxjIrT0pm82GOHPmlt5O3OQMnH6Vjq3Nbvhee2j1mCS6DFU4AA9Aeevr1q4K7sTN6XLUto8+qzWW9BI6Zj3HaCW7H866nwUkN/FbNNvjYny0kZflAKnKufwOPwprR2lzrtzcPia3MEbAkHAYA/KG+hbHrtrR8KwfYtW1TTQisXKGMhd4RWIb6bgeB3ycV0xp2ZzyndHYTabHFbR6fZyXCyt5bRIYxIoVlD7iRgrtBOT05qz8PdGkup7q8dJjbSEhZLcGPYMnOMZ/iAGcjjOOtaOjeHruQoFZjJdIBK4OPJtRg+WPdwBnnua7bw3p8+n6BHbQweQ0hZ9pbKgN7flXVGm2znlUtoO0jSLeOytpPspV9gI8yVhg+owTk1t7XCBZJfNXIK7lwV980kCNChj4A+9xkgVKysVGUOfbmuuMEkYTmQyLkhgz/ez8vB/H1qQurR7h0pxVi3CsPrTWhXJbkevvWy2OaSdyIqANygbwRg/SpUkBGRSbeo+tJt2k4zzVpEnyS8j55fH+6Kr3H+r+UyE5ByTT3bA96jfLDnNeAR1IXB9etV5F/vZxU0bHbg9QcGhxSZabKLxjmqslvuYnk1pMuaYyUrJmiqtGVJarn7uP6moWtlA9DWq0eaiaIHijlsbKszM8ncduQPrVSZShPrWvJB1xWZeowbk8Unqb05tsbkHLjk/xGmSndGPmA5yQaSFTggZweKY6Hdg/getQdikJ91umaUOwXK9fbrUohbYGYrjsAetVLncPlUcUJCuRtlznnFOjHGO9M54BOPWpoiM/L2psEi3BArgSTELGuBjucdhU0uJmCooSNRwPSoog8v3jx6+lSPNHGoRBuNSUiUGOCPzNpJXhR6mrFkjw2zyPgu53Mew9qqR8kPKwPoPSpZLtmXy07+vSkyrDH8y4lDN0zwKsSqqosa8noaIgoAXP1NWoYf3xkfjnoO3tSE5JEIUCdX5wi7VH8691+HEUN+La4tUCxlNu0+v8Wa8QZd02VGADXqHwL1ZbXXRpdw37u5/1fs//ANesMRTbhdBhsUlU5X1PYLiGCznePYFLRhohj77dx+WPyNa/hRxMgfDBSTtyOhqbUIRHEl6IvNNv8xT++vcflU+kwiO4KxfPCwDRse6nkGvOcdFI9ZS0cToUXdHu5yKhuNrn86swttZULYbHcdajulKhvkB6flUPYlFRCyz4OCvcYqYNwQvQ9j61B8u9U6Eg49xUyHowAV/QmpsWMkUdRuHPPpUcUsMzvtkzhirsezVa7fNnkdu3rUSLHvddu0Hvjv61OpSYqQSNKkyOzLjlQcL/APrqZ7eLGdxye+KW3yuAGIPp2NTSMQQCuT79Kq2gPcxr+3nhQPDD5zFgCqnHHrU6wgIByx9QKvFt3IXFIk0a5JPAO3n1oQXK0ce3opBobduHrVmVu6qpbpz0NAUNhmUD3B6VQiskTSZ3fKPWl+yiN92BIfQcVbONnRceozSruBBZUA7Z9KlpDRG0eNrKMDFM24UmPqeRT3lbzfLCMR3IHFOCkoPlA/DFMLETJ/EvzMOue5qCRdvpnvV11IOcE+1Urjg9e3NMRRnkwH3YUA81CN20E8sRn6U64ds7sbgD09aS33EckHP86SKew4oNuc4Y1UvVAXZxuPQngCtERjAJ5IPGfXFVrgY+aTk4zjHQ0zNPUyHt/kCplixye2PSuU8T2jhH8vYcx8+p613McXUsPmPNYXiKzZrZiuBnC5PQEmhJt6Ftnhnjuz8q/it0l3RxQKoyBwT8x6D1NcXNbusnHzeuK9i8R6I17FKyqu5pMjA5/D2rhbrSpLeYqu8ntkZxXTGpdkqGhyV0W4AjDADGM9KzJbVnk3tEQByQDXSaratDNuZd4P8AdrBu5QXIQbV9M1vCRhOBCXfgHHGcUhch92cg9QaFG7nP5U4RMw2hSTTvqCWgnmhTjG0H17e9TjdLENo3AccVC8LqNrDmmWweOUlGYZ6+9UmJ7k64z3qoYtpY9mPFaCrubOOaY8ZNHMDjczXjJJHeoWUq/wCHSt+HT2lt5HC7mjIzH/ER7VkahbzW08e4YLdKuMjGUbFdfmTzByCasRjcBx2qG2xJu6BjyR0z9KtRDy2AerI6Gzo+r3VrdIzRx3SDG5JhuBC5xz1GOa734feI9C/tmOXWZbe0Cqwie4jLIhZsnLAEnIAHPrXl6ZBJz1BH51a8zkY6Y6YreFSUTkqJWZ9f6PqGl6rCz6fdQXAlGCbeUSbht4HHP4EdBXQrhomjI/ebfTGcelfEVs5hmE1u8kMgOQ0bFSD9RXbeHPij420RVhj1X+0LYH/Uagvmj8H4cfnXoU8XH7R58tz6uQZcNz0/SpolVenT09K8N0P4+QrEker+F5wRwXsroP8A+Ovj/wBCNdXpvxr8C3Sj7TPqWnk9riyYj849wrpVanLqJWPSiATio5E/Kua0v4i+BNRKra+K9L3t0SWbymz9Hwa6WCWG6jElrNFOh6NE4YH8q0jJMTjchK8nrSbcVYZcZ4INMwMc1dyPZnxuTkUjHig9DSGvDMCBBtmdM/eG6nMvFNb5bqNuxypqY96GBXK0xs1I/Wom60AhvQ+9MkX2qYDJp2zg0h8zM+ReetUrq2LcgVrPGN1NMWeMUmjaFVo50xNbk0RgN8zc/wAq09Rt+OB1qkYXRP8Aa9PSp5TtjXTRWnZ0Unkk8D2FUCpJySa0JLaR+ooSzbOTnFOw/bIoKMt0zk1KqYk24yfatGO0jH8LfjVh4VB4QChITrdjN+fbjoB60q7AxP3v61ZliwOmagMTdqmSNYVBksjMPQVJa8sdozTobdmPPT6Vo2sCou1RxUWKlWSQ62ixgnk9R6CrZBNEUTYC4/GrKR4xVKJw1K7ZFFDgc8VctJZbW4jnhYpJGwdGHYjpTSOaMU2YKTvc+pvh74gh8SeGIb7cPMxsnX+644Irf0lWtXa0bJa3+eH0aFj/AOyk4+hFfOfwf8TNoHiSOCaXbY3bBJgegP8ACa+ltjTQw3MWGdG+XB6qeoPsRxXmVIezk10Z9Jhq3tqal1NjarxbjjPUU1x5ke8cetOsjHcwK0TZXHQnkH0NOZVZTzgYxxXK0dSasUHUKx9e1VoLiOfc0fZio46EdauyEEsrAg+v9ar+WI87VVedxx6+tQ0aRJkbcDk4JA7VIg2nHOe9QQFWUqRj+dWdrMoKtlwOAT1pModsxgnJHY+lPKbUKDDemamRW2bti5Pb0NNCM23J2nvkU7AQsrKuCVweOlJBD5UYAbzOeSw61M8CsoUtkA0gQDoD7e9NIGRNb/MWBwTzg9Kjw+DnNXOWPTB+lMkDLyep7UWC5FFwPmOeOhp/3lDYLEjkdqYI5t+VK/iKsKh6Hbmp1GMjXoCcDjoKGU7gB0zyM81MqrkrtIx1pG6EqOfXHanYRVmbg+1ZWoSqoy3T0FaFzI3JC8VkXJy+GxkUNgkV2ZpCABtz2q3bR7SNq8AZ96ggj3zcgkHqK14olHDY+lUkTKRVaMFw2DnsaqTKWdh1AOPxq/clshliy2dq47DuajS3wNzNk54AFNolFYRs33evTPaszVrX5ChcfLgL7s3+ABNdIIY44uQVVecelZt3CXkUFfu5lfjGCwAA/BQPxY1UY6OQnK5xd5Zxo5XbkD5RXOatoO+MOsZA+7+HrXoF3agdMjJH/wCumNbCSMqU9jUR0NW+x4hrXh0NujaMsMDKjjHuK43UvCsMT7kjcj/e719CajpTm6kLorxlRtwPu+1c7qWhqwwyjH0rSM2gsmzxKHTYYScRAnpyc4pHtlVxhRj2FekX/hpVz5KD+hrOl8MueDGVOM8VamHKjgp7UH+GqZtMMSoz6V3cvh1x/CT+FULnQ5EB+QjgYx3zVKZLgjl44jxxU0dqrN844reh0llX5lOc086W4JwD+FVzhyEGlWcZBbd+8QfLkdfrWF8Qo1QW0g29c5x8zHb0+gxXTLayx4wjEj0rmPiBMbi4gj5IjQ5OPbArSlLU568UkcjbMPMOepGRWlBlk+bOAOPastI2BBxWxbY2Lnjiuo8+U+UkT7h5UgHsefyp2f7vNAVc/dzT/K9CPpVWZk61OW4+PPsPqaeuT0Wo0HXIzUyt0xRqY1OS2hIi+9TxMVqAetPU8itEcUi2NsibZFVx6MM1JZ77Jw9hNPZOOjW0zRH/AMdIqvGxqdWpptPchs7DQfiR470YIsOvNfQr/wAsdQjEoP8AwLhv1r0PQvjlYvFt8QaBdQTAf6ywcSox/wB1iCPzNeII1PBweK6I15x6iVSQgobpS44oNZIzK11lQjj+Fh/OrOMdagvP+Pdj/dGasA7kBHPFNiexXkHJqE9atOPSq8gxU8vUL6CL1qVckVCnWrKgYyKAIXX5qds+Wlcc09c4AoApXEIbvVX7PubpWnKtMReeKdrFKTKQtufu0jQgdq0SBVeQDPFGw1O5VWLPanGHKjParKR9xUxRQeOnvUtD5zPNqCfu5pr2K4+UVp7OOlGzdQ0HtGZkdrt7c1Zjt9oq0FANLtHGKXL1G6jY1FwKdtxzS49aDVLRkCUUv8NKKlagCna2RxX0z8BvFTa14eNnPIGu7TEbDuy44avmcLzXT/DTxJJ4X8VWuoMT9mLCO5Ud0J6/h1rCvTUonoYLEck9dmfWEynTbv7Qv/HvIw3pj7pPetJlDKShGDzkVHDLBqGniaIiWJ0BGDwykVFZyeSxt2ZSpwyk8HZ0B/A8H/69ec482x76kFxGuOgyRiqrptK7Oc9RWlKinAP5+lUCsy3B37DDtG3HXOawasbxY1Qxb7pz2NSTTSReWI7V5i7gMUIGwH+I56j6UPkOuFyAetW4lbH3cjGRUlJjo9y+pFSL8zdunIpVXpkinKhwDjNMZHsYuNvT6dacy5Kjpgd6lG87Tt5x604Lu428+ooSEQLGM54B9aR14OanMDMnDFeeuOaUx84IoJvqUlUt824FBkHHrUyKirlse1OZeeCevFKBjqCW7YpIoY5Jb5cEVHN93d09sVZ25zuOTVedVXpz607DMu9KqS3O4j1rGfLyE569MGti+fjG0Cs/au/5QPaoaC5LaYVlXB2lsA+9a0UPAyuATkk1Bp8O2TJbjAwmOh9a0mX3HsO1bRWhjJ3ZnzALyoz2qJRllXqc1ZkG45yQe1QqAGyR0GaGhlXU7hUEceMtK+MdyKjhikYOT1Y5ORUURa61GW4kX5Ivki9ieprYjhCxZK5IHSq5RN2MO7tyZY27jOeOtNSBRu2MTzz+FasmJVEvllRj7p6iqwhUqRH0Ykk571DsVHYypoASzDk9qz5tOWXJK8Z5Wt14WVgFGV9c9KimjOMUkWkctcaUmR+7yM+nSq0mj5zha6zy12gbSfemIiNIy91xnINNasrocTPo20Y29B6VhahoqtIi7WyzfmBXpl5AuPlORWRLZ7pC5UY6LiqsI4P+xhHNgqNpHFP/AOEfWXcwiwPT1rsTpO+7RlIO4bTk9O9a8OnxmMfuwcdD60lfqEmkeYzeGm53DA9hXlvxStfs9/DEq/MynrxhV6D8ya+n76wjS2aXbgY4BFfMvxGuo9R8UXbRHdFC3kqfXB5P55rsw0byPOx1bkpN3OG8onqKmiUqPar4gHpSmD2FehypHg+2b3KyYpwHNTGHA6Ux12mmkZN6jf50q8UmMmpFU0FXsSI3FSJ1pirUg6UJMlyJE61MlQxg9xUo60rENkoNPBqIUoNVsQWBSHrTvwpDVXEyOdd0Tr6qaLY5gjb1Qfyp0nQ/Sm2f/HpF/u4pA0Obmq0vWrbVWnXrTBEaYJFWV6VUj+9VxOlCBoQ0LSmgYBoAZJ0pgHOamYU3HXrSsMY9Vyu5qnkpgGW6cUuYFoSRrxTyOaEXgU7vQAhHFAxind6a2fSmAijmnECgUDrQgAjimkU80goAbigCn0lJIYLThwe1Bo20rFRZ9C/s6eMTeaS/hq7kT7RZjdbsxOWhPb/gPT6Eeler3EPQx7TLHloSehz1Un0I4/KvjTw3q91oWtWurWbETW7hto/jXup+or628O6xa65oltqFm+6KaMOuDyPY++eK83EQ5Jcx9DgayrQ5XujWilZonEY3sF3RhjjI9D7joac6ZAY5Dd6oGYxzLOODnDex9fx/wrTDCRAw53DtXLO3Q9CN0Qxhj8jDjtVgJIqL5a7jkdTjApiIc854q5EmEDZycVBdxT+We1PVMjnP50u3djPBp2zDAjr9etIojdWKfKuQOn0qVcKgPQ8EUhZtobadw4wDTj09RTJ3FHP1psivg7cKwHHpTLSWaQOZUVBuwmD1HvVgZZt27p0WhK4mrEAQ7RuIBwM+maZMpVflAz6Va2jB3d+3aojHxnP4UWBPUgHfpkn8aq3cmGK+3XtVuUbWO1cCqtyvy+vfmkWZF0pkf19qZDEA4yO9WzHufjIpRCvmc5+Xp6ZppEuRNZhMkfLu6n1qxINsROcE+tV4lWNwcAk8E4qSfEh2luCME5rRbENakT7WHXjHFQ3ZxCI0B3v8qipZEVQAvUCqSqttdTSea7lsKgJJwxHOPYD+YoW5TWhJbWyRoAjHav6mrSliuCMCmoPkAA6d6cWbA9KLi5SGTBjI5A9QcVXuHWGJSyk5bb8o9e9WpdpICrUbjoMjipe5UUUpQe2StRumUGOfWrJ+Yngj60BenP5VNiyt5K5wf0prwc8GrIX95yRxQ6ljlR9apBcz3t28s7jk54xWdPC2OnSuglRuVx16VUe2545qrE3MRHdb+K3EJIcZ3fSuhtYAse0ilgttrAkZHb2qzlYo2JxgDOTVQi+pFSSexxPxV1mPQ/C9zcZwyRlY8f3zwv6/yr5WYE8kknqfrXqv7QfiEXusw6LC5KQDzpueNx4Qflk/lXlaivSw8bRufO5lVvNQXQbto2jqc08r7UnfFdNzzbkTcmoXXceKtbMk0hSp3KTKyR4qQDA6VIV5oCmqByuIq+1PVeKVQKkC4oJuAXinAYBoHvQDzQIBS0tGKALNBoNGadxMbJ9w/So7P/j1j5/hqSX7h+lR2uBaxf7oNAPYmqGZflqXNNlHy0iUU0Hz5xVtOlVsYYVZQnb9KEy2KeaBS9qbTEL70lOBx0oo8gK8vBpYl70914pUHy1CH0HdqQU4DikPWqEAzmkI5pe9LigdxvanAD1xTaBnHNACmkpe9GKAF9KQilxSHpQAAUo96SjvQNDh1r1f9n/xZ9g1NvDt1JiG6bdaknhZO6fj1Hv9a8nNSQTSQSJNDIySIwZGBwVYHgisatNTjZnVhq7o1FJH2fPaySR743GMfMMdR6VHo90BK9lIxZl+6e+PesP4S+Ko/FXhaG5kZftkP7q6QdnHf6HrXU6hYCeIPBhZkO5CPUdq8hwcZWZ9RGopRui9HHlQc81YU7RnHFU9MuUu7ZJQHByVZSMFWHUEe1aCMqnbjIpOFnYpO4YPfk0BFJ/rT2+98tN3KoJ59KmxaYqDK/SkjWNVZVXHJJpI3ZtwMbKAeGPepOo9aVhMNq44708LgZHJqNeRjJA+tSL2O400SxrNhQSDnpUZw2euc96sKN38WaR1BbrxTsNSKj9Cq5JzycVTuN3Krz6mrsmcnHIPSq0q7FJxz/M0DuUrfzDH8y7G3H8vWpGRAg65qWOPEZY/ePb0ppU7qNgtcrKSJBnmpGUSAhs4PqKlEWJAx/CnyL8tFhtld2RY2Zl3YHHNVbaISHceVTODnjJ6n/PpSai4aSO1RsOx7dMe9X4Y1jiWNcAAVRHmRMgCbeBUTK+OPve9WiuGXkZPWhgQT3PYUikyq48s56k9vWmFc/MeKtPkP82AcVBIdrdiPWiwyNlGN1AQbsgY7VMMbsHrinL15ppA2VJYkXc+zk9cd6Ubdv15qzIo5IGahdgo6ZqrE3IthYjPBoS3xznrT4x5gIVsYPNTBQqgc/j3ppEtkax4fkdqwPF2oLZWkhmBSJVZ2k7BQMkn8K6Uldmc9K8N/aK8Q7dPj0aNiHvHy+DjESHJ/M4H51rCF2kjCpUVOLm+h4prt9Jqur3mpS5DXUzSYP8ACv8ACPwXA/CqeKeeTSHPrXqRVkfKzk5tyfUZ3pQnOaAvfvTqW5AcAU0jNKTzQKq4DSuaNtPVeaU9aQDQhp9A96VqaQDDSrSH6U5adguLSjFL3pM0bCLBooNGadgI7hsQufQGiAYt4x6IP5Uy9/49pDx901IvCD6UmHQVetD4xQOKU8ignqV2HzdKki6UMvNOXgYqdSxT0pMU6g9KYug0DmnUnNL2oYBSYoHpmlPSgXQKSlWj6UDEAopaKAG0vONvb0oIooAKTNKfalI4oGhPegkH3opPegAoHJoJ4oFAwPFCnmg8mk6UmNHZ/Cfxa3hLxRFcSH/QbkiK7XsFzw/4H9M19bW8qSxJJE25WUFSOhHrXwwh5r6L/Zw8Z/2hp7eFtRmzd2a7rQseXh/u/Vf5VxYmlf3kezl+It+7Z6xOv2ORrqNRskx5y4zz2cf19RV+L5wGUkg9MdKikUt8oAxnnNUUMmn3KwHP2SZvkI52N6fSuJ6qx7C02NXd8wBznrxUiEZzjp1FNCrgnOfTFPVvkyQRUWZpcUsu04yDSRfUgnrUbdOMDnnikPmDDAgKOpPWpvqOxZIHWlBAGeAKrBm+9uOKEJHXJPanoS4lnevQCkZxgHBz6VCDyBjPPX/GnELjk/hTuKwybI6DmoduW+ZvrUzMMHnntxTW9B+tMaIJFbIKgYzzn0pdoTnGSe1TKpyQTn0qOVTkZzx29aLBcifa4yrA49DmoXdUjaRjhVyTzVnZuXjjmsy6gmnlW1Z9ybtzYHb0ppDurGbbafcahK97O7x+Y4ZFQ4IA6A10EKYiG/BNTRxqqdfanNtbjsKLK4ub3UiqMbjjILU5lIX3p3G7cpOBTFRixd3LY+6BxikFyuVO5jt2sx5OeKaELH7pyOtTyg7h6DrSFVRS3NCHcjEZzuziljjPUsDSpvyd2ODxj0p20YIPH0qhMadqqSc4AqqwBw3UVccZG01D5QzgcY7VVib2EjX5QeOaeq5pZUJQBW2nNPjHykntVJGcn1MzWrhLKxkckIMZJ9B3r5D8cay3iDxRfanuJid/Lg5ziNeB+fJ/Gvbv2gvEzWegSadA5Et6TChBwQv8bflx9SK+eSOMDiuzDw05jx8yrbU0M78UhFKeKPWupbHjjGpvenNTaLAHenKKQU8Zx0oAAaTvmnHmjpTAQ9KYxpxNMNACinimDpTxQJi0UfjSjpQBKKctJ2pSCDg0AQ3eTbPj0xUjbeeue1R3v/Hucccr/MVIafQBB1p1Np3ekJoQik71JimkdaYJiiihelOHXPNIbG9qaelPxSUC0GjrSmijFAxRSEUD60tArCDpQKUUYoCwhpDS0DFAxKOc0p7dqOnagYdqYeacec0lACUD86KKADOORSdeeaWk70mVEM4PrWnoGq3ei6va6rYybbm2kDp6H1B9j0rM605OppSRpCTi7o+2PA3iKy8T+HbTV7JsrMnzoTzG/wDEp+hrWnhEuU3AjjcPfsa+XfgT41/4RnxCNPvpiumX7hXYniGToH+h6H8DX1Hbyo67h0Pf1ry6sOSR9LhqyrQuM064uFeW2uQTJEchiPvqTwfz49qvAiRdwzxVW7jWaNZIji4j5Q4z9QfY0un3i3UbKMq6HDpnlT6GspanRHQnlB2fKAT6mmpuUAN+fWpGUNg9e9RqrE+31rNpmqYxmGdq+tSEYTkHHtURBEnX5/pUj5Ayzbcc9aSKGq2T0wT0FS9s4FRRMrHduyPQU6SQKO4qkSwXdg7lx+NV5cBt6ou/G3d7elPWRyD8uB70uVJC5Ge/tQmFncYrOrDkZxU6ooGRyx64pqhFGCQx6DinKyqpVc+tUiJMinYRISfoB6moYFVZCzMMcgZP3vU0yWTz7kKgYAdGz+f+H51ILOFpxNglhwOeKttpaEpXepKuA5bdlewxSTkFdu4jcOq9RT2VUTCjd/jUU5woJHJ7CpZa3HDeAAcHtnufejOCdy/j60bNoyWPufSmrzyXyvakJkcgYjjAY9PalCZUBuvcinNtUk7s0KuR14ppBciK87QOlI5wOfSpD14GaRl568UxXI0G4/hS+/HNOC8ZGRSsFxxV9CWQzYAGeeaqaveJaWMkrMFAXqTgAetXJWGDntXi/wC0D4uNnp40Gzk/0i7U+YR1SLv+fT86uEbuxhVmoRcn0PJfiN4gbxH4nuLxWJtov3NsP9gH734nJ/L0rmjwKex7VCzGvRhHlVkfMVajqTcn1BmFNJppzR071ZmGaVRzilPNKooATae1OoPTilHvSAQdaGpT0qNjmmAN155FMoNKOe1IBRT6QU4daGgACgilFJ360wJxS00HilpsQy7H7rGc5df5ilI5pLjlU/3xS9qAFAwcinU3tTh096TABTqTvRQLqJT1LA/KSOOxpvalVmQhlYqe2KBoDTTTj6Gk9KAsJSGndu1N4oEFP7dqaKWgYc0cmk70tAWEo2naSO3Wig5NA0IenNAJxt5x1pe1J+NAAaTFOpD0pCGHiilI4pBTGFNNOHWhl7UikKvSheKRaXIHNA7jx6GvpX9n/wAbDW9FGialMX1CwUBS3WWLoG+o6GvmgVqeGdXvdB1q21awcLPbtkA9GHdT7GsK1JTR14PE+ynrsfboSN1HJGexrOuLeaC/juo5GRfuyd8j3FU/BPiSz8SeH7XU7NtyyqMgnlG6FT6EGt0AupEgz69815ezPpYyuiK1uGmhWWNt6N6cVMzyDv8ATHrWZBD/AGfdyFd32eU7scny27/ga00Y4JX14FKS7GkX3IWaVjksQB68GnFd5B9uvoKcY2OWOM+makAYKBwaizNGyOJeTsHHrjrUm6IE/LkmkyV+YkEZwMHvQq/NhmH4elMhsTZuA28KKQR9NqgA9T60/audzE7aCw4KnjviqE2xrB1IVV3e+elUdTu2tYdkf+vkO1P8atzzLGhkfKqoyaybNXvb03U6bc/cU9UX39zVx2uQXtOh8uDD/eJ5PcmrcWMbUzSY6EkY6DHWpCdqse3oKQxD145pi5wWYrT1YYyuMdh3oIBBo0ArXKCeF4VdlDcEjqKh020ezthA0jSAcAk84qxjDrtk2gHkHvT8Ng/Nk+tKyvcd3axHINx29qdEuE5PFNbcSNpxg88daeN2QMADvTE9iGTiTBH0NI/K8Y3DpUsiK355pm35+OnpTsIauduSCKY/KZBxUpJZfl4x61WuJVgiZmJx1zVpENmJ438QWegaBcahdNhYkJxnlj2A9ya+SfEWq3Os6zc6ndvmWd92P7i9lHsBXY/GnxifEWuNY2kpNhaOQCDxK/Qt9B0H41527cV3UKdldngY/E875I7IRjzUTtk0rNzTVroPNFPSgUYOacBii4AARTm60vakxQA3NLyaXBpKAEY0zOOacx4pn1psAoHXigdacvXNIBaeOKaKd2piCmmlpvGaGCJxT+9MFOHNAEVx1i/66D+Rp4qO4+9F/vf0qQUAL0pV9aSlWgQ4UvfFNHUU7vQwQtIPWiikD0A+nekPXilI/Kg9KBic0YoHpS96YCYoo70Dr2pDDPFIeDS4oPvTEwpKU47UuDxSAafyFLR2pKADikpf1ooAb2ptPNIaYw70NSgUp6UDIiDS0+k5H0oC4U5TzTVxTgaQI9A+DPjZ/Cmvi3upD/Zd4wWYE8RP0Dj+R9vpX1PZ3SSR748EEAqQcg/jXw0D681738APHX2qIeF9UnxcRLm0kc/61B/B/vL+o+lcOJpfaR7mXYpfwpfI9vu/Lkh2yLwazI7h9Pm2TbjAw+Q9dp989qsRPKSTjKdielLdwieLy2/M1wXPcSWxciYOgLcDHSgMWPfC9fes3T53jufscsbZPMbdQfb61eeTgbMfWiXcFroSeYMH5R14NPEjDLcVVXLAhhj8KeMKvzHao7mlcHEsMQwy36Cmh+2ABio3c7fl5zVe4kxhWfYp5LDqB/npVLVkvRFe6mlupipX9zGenQO3/wBarVrHtUNjGahijdnMmAqdEA7CrEZ+YAEe/NJsEtCwHjPDHJpSPl4Yr7CovlGQvGTUckhJ27sAe1O4uUm45C8HPPvS89F5+tRw/dy561KjZOAcCgLEMqqrhmOOeKlC7mznAI6Uk0McjKZE3FTkH0p+3n046UwbI3Uqmd2AD+NJtJUZHNTr/tYpjcPk9O1UkTcZ8rJgHpTWG0BqmRVyeOaZLt3eW2QcZ6cVSJbIpWAUEV4p8fPHB0+0Ph/TZQLy4U+c6tzFGe31P+Nd38T/ABfb+EdAlu5Cslw/yW0JP+sft+A6mvkrV7+51DULi+vJTLcTuZJHPcmuqjSu7s83HYr2ceWO7KzvwB0qKRjijOabiu0+fDk/WpI+CcjNNC8U/gEUAKVGeKTvSk5oUZoAB0opTSUIAJprGlY0w0CGt0NNpTRQMAOKcvWkANPwaaABjNOHWgUtAhGNRmnkfnTOvejdDLAp2KbS9qYiKUfvY19iacKSTP2iP6N/Sl/WhgPpV5poJx60o9qQElLTFyR0p3egnqFFBpDSQ5MXqaO3tTe/NKP0oBMX6UvSm59adQMbjmjv60tJQAUGjmjjNAXAUUKaWgLDTxR70pFJQAUGl7Ug6c0AJR3pe9J3oGH40uaDRigA+nWkpaQUwDHvzR9aKQc0hjgcmrdjcT2lzFdWsrRTwuHjkU4KsOhFVBxTgcVLV0XGTWqPq34VeNofFehKZWRdRtwEuYlG3n+8B6Gu7kJZNv3ffGa+M/BviO/8L69Bq1g+WQ7ZYs/LKndT/SvrPwl4g07xFolvqunS7opVGVJ+ZG7qR2INeXXo8j8j6bBYtVo67o0Z4EkjOTtbsR2qGO7CyeTOyqzHAbpuP+NXi8bHaRuz2xVLUbRLiPbsDZ6nv+frXPdrQ9Ddlpdyj58E9+aVsKeV3dsEZrNs7iRHS1nyWA+Vzzkjt9atNcW3m7PtkCyKD+78wBvy70cvYLoddXKwxb2woHA3VStka6Z5FZgGPVuvH+elReXJqFysjsRbrzGmev8AtGtaGNYxhVwB0puNtBJp6ioPk47U5FyTjIHpjvUmwle2T7UErGu5gc9ODRYBoC+hJoVQ2d3T1occBlPze9SBf3Y6ZpoTI0VcbR9Oaco2mlEYP3TnvSNJGr7XYK/YZ607WAfu4xz9aarMTkfMKft+XIPJoTyz04IqrEijIPNMkXg4HX3qTa2SOx6UMuABnJ74oIYnTpWZ4h1ay0fSrjUdQnWG2t1Lu5/p71euZ1tomkkIVFBLMxwAB3NfLPxv+IT+KtVOnabKw0e1f5COPPcdXPsO3510UoczOTE11SjzM5j4jeLrzxd4gl1G4LLAuVtoSf8AVp/ie9cseaVvTmlwa9CKsrHzVWo5ycpDQKUD1o6UuT0pkAeBQvPWkC+tOFIBR0oWjjFJu5pgK1NJpT1ppPNMBpPNNY+1KabnigBDmnCk/WnKKQCilXvQKU0wDtSjpR9aU0kIa3SmHg4pzZplDGWKd2pq07mqYmMb/XD/AHT/ADpTTD/x8nnon9aeaQCA4OKcOKjPWnDmgCVSKU8nOKap7U/tSJ3DtSGg0dqAG0DrxS0goHYUmlGKSgUx7C0UUGgQHikOKKWgVmApe1AoHekUGabilpO3vQMU9KBSdqWgQhxQaXpnHHam0DDmlP60E4FH0oBABSUooPWgAycUmfXmkNFADs07Hao/xpQelAx4Ndv8JvG8vg7W/wB+zvpdywFyg6oegkX3Hf1FcNmlXtUSgpKzNaNWVKalE+37C8hvbeKe3njlSRBJG6tkMp6GrBX5du4luhzzXzf8DfiANFvo/D+sTkadMwW2mY/8e7k/dPohP5GvpIMpjGMeua8mrScHqfVYbExrQUomZrdmr2xYEhwQcg4Ix0I965bTjpcdnHo7W6NqvnvdecjhxsJ5BB+YHse1dVrN41raZiUSseTn+6OT3z0z3qpZ2y3AtdRtLKCKN12l5LJj5jFc7mIwRx1zmtaELpjrTScbmtpceLdWIAJ64q2i5IAJrNs7yS3cQTbVlYB3UDAjz0A4H/6q1lI2hmbk9x2rGcOV2NYSclcR1K5x+tMEZJbDFs9qlMe51IYnvjNDRcZ71JVyLY2Pm6elPDLt2jqalwCFVgM0oQHACge9VYlyI4yAMYNMltYZZFkYYkHcVZ8vABJzSjaOgGKdu5N9dCEo3ykPtAPTHWm3BWJVYqTzhcCpSfl6HHqaYW6cKSv3T6U7ALjaMn8qjkkAJ6Z7U95GCHC5PavFvjt8SzpMc3hnQph/aLri6nX/AJd1I+6D/fP6VpCF2YVakaceaRh/tBfEX7VI/hXRbk+Upxf3ETcMf+eQI6j1/KvC3HOO1TuxJ5596javRhBQVj5nE4iVadyPafbmkO7GKkxTc8datnPcYF5p2MUtJ39qBh1pe3NJ3ozxTEFJQOlKOlFhje1NbrTnph9KLgIaSlFHegApw9KKUdKVwAUCg5z0py+tMApTQeCDQaQrjWpgzTn6YpACaBkimn5NRQ8jNSgc8VVriIx/r5D24H6U8rx6VHHglyBj5jU2Mj2FICI0q9aJOKah+YdqAJ46efc1HH2qQ0gDH50EUZ5pV5OMgD3oBIYelJTz0zTaYAKTHNHej60AxwNFH5Ud+aQkGKXvRQegoBoPejikJ+WgUD2HEcUnagHrSfqfegA4oFFHSgGHekpzGkNA0Jwe9KOlIKO1AAaKD1o60AJSEfhTjR0FFhCfzpB60vWjtQMM0UUZoAkUjHP41738BfiR9pWHwnr1xmdV22NxIf8AWAf8s2PqB0PevAKkgZ43WRHZHRgyspwVI6EHsayqUlNanVhcRKhK6Ps/xAJYmWaEbipyFAzuPpWh4Z8T6DeWUd3Jqs80kTGMxj5FXHBXHRunua85+Cnj6DxdpY0bWWjbWLZPm3f8vKD+Me/qPxr0GDQ9LhcSx2EKODkMgII+mOlccJOi2j6D3cRFSTM2C9tdS1S8a1lu2SK4KMJuAjYU7VB6KM11MK7lG7njvUVtZ28GfLijUE7jhQOf61c+96FR0rCT5m2zpjpFJDVTBzTiFVu2aOcgDpT8ZHTNJDbIm+c/LxSj5V/nilA+tOCjHJpiY0sBz1FB5B6U50BUdKj5ySRxTEJuAJ44xUaPG6mRc4HtipHx1zg+leOfGT4uQaEs2heGpIp9VOVmuBylt7DsX/lWsIczMqtaNOPNJlr41/E6LwzC+j6NIkutSLyw5W1U9z6t6D8TXzLcTTXE0lxPK8s0jFpHc5ZmPUk0XNxLcTyTzyvLNIxaR3OSzHqSfWoc8Gu6nTUUfOYrFSrS8gJprUE5NMJxWtjkHZppIpA2aQYzQFhzUg4+lFFAw9aCKXvxSHt60CEo/Og+lJQMQ0hoNJQACnAU3vTx0oANvOaO/eg5pe3WgBD+dOFJSg80ALQ3SkH50pFIQxhSd6cfamjNMYluflFTljVSwO6P6VYlbbE2OuDTB7iQDManOe9TVFAMKB1wBUpApNgRv+NRp941I9RL96gEWkxTt3PpTEp+KBBR2x3oFFAAaSgn60UCuApD1pRxSd6QxaUUCgUwtqFGcCl9T0o5PpSBoT+dHeig0DA0UHkUAUAA6mgdPftQaBQAe9JQAc0tAhKSlpCTQFwoooAoAO9GeaOKSgBaTpRRTGBoopT0pCFFAJpo6Uq0D2Lmk6jeaVqVvqWnztBd27h4pFPQ+n09RX1t8KfHFj420QXCAQahAAt5b/8APNv7w/2T1B/Cvj6trwf4j1PwvrkGr6XKRLGcSR5+WZO6N7fyrGrT5kd2DxfsZWezPt7G1eMbugpYFk2DzPv57DisLwJ4n0zxboMOr6ZIGRvlkib78Ljqje/866HOWzzXnSi0z6KM1JaDie4xmiPJHK4oIO7j8aXnOfSgdxp2g0Ejbjt0oAzy3NHA9BTSFdCMaq3t3b2trJdXU0cEMSlpJJGwqDuST0rmviF8QfD/AILtd2p3Qku2GY7KAhpn9OP4R7mvmD4kfEbXvG1yy3khtdOVsxWMLHyx6F/75+vFbwpNnJiMZCkvM7r4u/Ga41MzaL4SmaCx5Sa+HDzjuE/ur79TXirtk8k59fWkLVGa7YwUUeDWxEqzux+6mk008nrSHrVnOOLUxuaWkK+9AwHNKOKBSke+aVwE59aWjBFAH50XABRSmk74pi3Cm5GfWndqYcZoGJ3oH0opy9KAFGKUikx60oob0AB0pAeaG6UnegBaVeTmk7Uq5xSsA4dKG6Ug9KDTENxQBS8ClXkUDuUdLbMVT3J/dHPcgfrVDTH+dl6VcmYNLHH3OW/Af/rp6jtqWofu5qQnimp90Z9KWkSMfFRL972qRqYvUUhliPtT6Yop4H/6qBMUdKTNHQ0HrTBhxikpf5UDHOQfwNIQhoAobrRzimCQuaKQdaXNIYUd6KTtQMcenNHamjn6U5ulAgPej6UlAoGKaQ0Hn1xSD8KAA0UHrQKAYUHk+1FHWgQhNFA9aD1oGFJx2oJ5ooAOaKDR2oAO1JzSn9KBQAo6Unej9aKEIM0oP5U2g0Adl8LfHF54H8RLfRmSbT58Je2wP+sX+8B/eHb8q+wNC1W01nSbbUtPuEntblBJFIvQqf618HL0rvvhb8UdZ8Dk2iwrqWku25rOR9pjPdo2wdpPcYIrCtS5tUengsb7P3Z7H19NMIQGKsxJxxUu75vXPQCvB7/9ozTfs2bHwrfNOR/y3ukVAf8AgIJP6V5x4s+MvjnXkeFb9NKtm4MWnqUJHoXOWP51hHDyPQnj6UVufTfjDxx4X8K25k1vV4IJQMrbqd8zn0CDmvBfHvx61rVFks/C9udGtTkfaXIa4ce3ZP1P0rxqWSSWRpZHeSRuWd2LMfqTzTOtdEKKR59bMJyVo6E91cz3VxJcXM0s88h3PJI5dmPqSeTUJbn3pMEUmeK2tY85tt3Yu7ilpopdtNCDbSAc07pSqO7Alc84oAbjNGKUUd+lAg280oGKO9B6UAJSj1pKUmgANNzQxPSkJouMQmkxR9KU5oATvTxSAU49qAA8j2pO1KKDQAzJPFFOpKAFA454pO9Ap2MUgD8KRuadzSHg0bCG559qUYxQOTS4oHYw9PYecRV23Pm30j44jUKPr1P9Kx7SbbcnmtvT02w7sEFyWP41TNZqxd7DFLmmKaceaVzIa5pqdaV6IxzQBMhOafTVp2aQgNJ2xS/lQfagTQhozzS96bmmO4p6UDpRSUgFpRSAnpRQJAOtOwOaQUUDADFB6UZpV96AQlGOaU0lA9kHegDmj+dAFAC+9IaCensKDQAho6Yoo70CDvSUtGKAuIe9IKcelJigYGkpetJ3oEDUDp0/GijtQAUGlpKAENHU8UCg4oGKeKQUc0CmIVs9AabS9RRSG7iHHemn2pe/alpgNAJzzjj86TFP6UpoAjIpRTv88UlIBO+aXt3x6UUmeaYC8UmRSnpSEc0hCjrmgnmkJoOKYxaQ45xSDpRn8KAEJyKaM4NOIzSdKAEH50/vTaWgBTwaTtQM4zS5oAD92k5xSnpSUAJRilNAoYB2pVOaSlUUmA7tSGlpGpMXURRzTm6/L0pBSmmtgOJsGM2qeWvc11qcYx0ArkvCMZl1KaY8iNcfiTXWpTZtV3sTL15p2TmoxSg8+tIyBqVKQ8mlFMCaM8U8VGp6VIKQgPvR+vrRmgdKBh1NIfSijvQTcD3pKcfbrSZ5oGHalHXmiigA70DHc0f5zSCgB386DR7/AK0hoGKevpSH8aDSdulAhRSgZzyBgd+9JSGgBcUnfk0o60o/OgY2ig+9HvQICcUDtR3ooAU4pv6Up/Gg4oHsIaTj1paKAEpelAooEB9eaSil7igBD1o70fzooGIetApTSigBo64oxmnYo+lADDxSU/2pKAEpSKD9KTHHWgAoxzmlHApCfbFACHpS0nfrSDdnmmAp6ig/WikBOKQCg/Smml5pKAFweaT/ADml7U0cdqLAxcYowSu4Kdo6ntQ1Lubbt3HbnOM8ZpgJ1FKQFOOo+lJTcmgBeKDSZopAKKKM80GmAUAUnelzRuAvenAUgHPvTqAEIpDS55pGODSEA6UHrQDk0HrTQzl/B0QWznk7vKR+AroFNYvhhduloezMx/WthT0oZpUd5Euad2pgpwpMzFoUc0nalX86AJkp9Mjp/OaAFPFB6YooIoEJjj1oopaADqetH40hpTigYn0pf50AUnegBT0pAKWkNAkLQelFFAwpDS0UAFIR3pelGR70AJzmlP1pD1pR1oC4mMgUYxSmk7etAAORzRjFAoIpAJRSnrRTASlNJSMOfSgBe9A6000tABxmhutAo60CGjvS9qDR3oGA6U6m4paADNLkZ96SjvQAtIee9GRSGgANBoHAoNACdqDzSUtACUMDil+lJmgBB1pR09aSl7e9MBaaaKDQAnQetGeKXtQOlACduppBS9RQMigA/Cm9zTqTGaOgCClFKvWkoC4dDRig80oHrzQAgGaUUoFGKBDsZpB0paKAG84pO/NOIB5pDSGLxSHrwaVRikPWmgMHw5xpFv7jNaqdelZ2hLt0q1z/AM8xWimKC57j+/oaWmmnL0pEh+lKp5xSCnJ1oTETJ0FSU1OfWnGgBT9KTvQaTpQSwNKD9KaaUelAxcc0H8qByKQ/nQMUUY/GkpQM/SgLC84pOhpen0o/lQAnFAzmgDml20C6iUCg9DRQMDScZ9aWkJ/CgTFxzSj0pvaloGLximnrS9+aQ++aAFoPTrSDGKU0C6iGkFLRigYUlLR2oC408UlKetFAAPrSdaOlLQIKKKKB3DnvSd6WkFAC0EUhPFBoAKODRSGgEKfrQaTtQe+KACijt6UDNACAd6KPbmg0IVxvNO7UdqaTTGLmgYpF9jTsUgEbpSYzSt1FAzmgBDkUDtmjNIRz7UAHejJpRSdaAAUvvSUUwEHX0p4pgFKtITQ7p9KM+lL7Ug60wFzxk0Hk0Hp7Uv5UDENAoI96BSYgzTSeeKU9DTOaEMzdKXGnWw7eUv8AKrnT6UUUMue45afjj37UUUdCBp69aenof50UVKAnXgU/8aKKtAg4zzQx56YFFFADRSjr60UUCQuaO9FFIb2A0vOB6UUUMI7CtjAHek5oopIBRzSZweKKKYAetJ+NFFCAD1ooooAKUfSiigA65FNHvRRQAoxSnoKKKGA0daO1FFAC0hoopgxKB1oopAFJRRQwaAfnS0UUCE69qKKKYxelIaKKEDEo9qKKQAOgpDzzRRTAUcH7uRSGiihggNN780UUAL2pDRRSYCdDTjzRRQAZ4poOTRRQAN1oooqugCZyaO9FFTuwA49aSiimAdqcOB70UVKAXOKB60UVSAcvTnFHFFFAMD1ooooENJ4pnNFFRfUZ/9k=">
            <a:extLst>
              <a:ext uri="{FF2B5EF4-FFF2-40B4-BE49-F238E27FC236}">
                <a16:creationId xmlns:a16="http://schemas.microsoft.com/office/drawing/2014/main" id="{800C6FA6-9821-4EFA-8249-4C6E262CB585}"/>
              </a:ext>
            </a:extLst>
          </p:cNvPr>
          <p:cNvSpPr>
            <a:spLocks noChangeAspect="1" noChangeArrowheads="1"/>
          </p:cNvSpPr>
          <p:nvPr/>
        </p:nvSpPr>
        <p:spPr bwMode="auto">
          <a:xfrm>
            <a:off x="3625850" y="51943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a:extLst>
              <a:ext uri="{FF2B5EF4-FFF2-40B4-BE49-F238E27FC236}">
                <a16:creationId xmlns:a16="http://schemas.microsoft.com/office/drawing/2014/main" id="{D99057BF-3EED-4B68-90CF-C13FBDD99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55" y="729613"/>
            <a:ext cx="1712841" cy="2388477"/>
          </a:xfrm>
          <a:prstGeom prst="rect">
            <a:avLst/>
          </a:prstGeom>
        </p:spPr>
      </p:pic>
      <p:pic>
        <p:nvPicPr>
          <p:cNvPr id="20" name="Picture 19" descr="A picture containing logo&#10;&#10;Description automatically generated">
            <a:extLst>
              <a:ext uri="{FF2B5EF4-FFF2-40B4-BE49-F238E27FC236}">
                <a16:creationId xmlns:a16="http://schemas.microsoft.com/office/drawing/2014/main" id="{A290406D-144F-4AD8-81B9-204476118F2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20710" y="10191538"/>
            <a:ext cx="1797526" cy="392492"/>
          </a:xfrm>
          <a:prstGeom prst="rect">
            <a:avLst/>
          </a:prstGeom>
        </p:spPr>
      </p:pic>
      <p:sp>
        <p:nvSpPr>
          <p:cNvPr id="22" name="Text Box 1">
            <a:extLst>
              <a:ext uri="{FF2B5EF4-FFF2-40B4-BE49-F238E27FC236}">
                <a16:creationId xmlns:a16="http://schemas.microsoft.com/office/drawing/2014/main" id="{3FCE371E-06D3-4C99-BBA1-903962408C64}"/>
              </a:ext>
            </a:extLst>
          </p:cNvPr>
          <p:cNvSpPr txBox="1"/>
          <p:nvPr/>
        </p:nvSpPr>
        <p:spPr>
          <a:xfrm>
            <a:off x="2052515" y="10147300"/>
            <a:ext cx="2571750" cy="67373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AU"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t>
            </a: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8668 9600 </a:t>
            </a:r>
            <a:b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117 Nicolson Avenue, Whyalla Norrie, 5608 </a:t>
            </a:r>
            <a:b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AU"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t>
            </a: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AU" sz="700"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dl.1035.info@schools.sa.edu</a:t>
            </a: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.au</a:t>
            </a:r>
            <a:b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AU" sz="7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a:t>
            </a: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AU" sz="700" u="none" strike="noStrik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www.wsc.sa.edu.au</a:t>
            </a:r>
            <a:r>
              <a:rPr lang="en-AU" sz="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tabLst>
                <a:tab pos="2865755" algn="ctr"/>
                <a:tab pos="5731510" algn="r"/>
              </a:tabLst>
            </a:pPr>
            <a:r>
              <a:rPr lang="en-AU" sz="900" dirty="0">
                <a:solidFill>
                  <a:schemeClr val="bg1"/>
                </a:solidFill>
                <a:effectLst/>
                <a:latin typeface="Calibri Light" panose="020F0302020204030204" pitchFamily="34" charset="0"/>
                <a:ea typeface="Calibri" panose="020F0502020204030204" pitchFamily="34" charset="0"/>
                <a:cs typeface="Times New Roman" panose="02020603050405020304" pitchFamily="18" charset="0"/>
              </a:rPr>
              <a:t> </a:t>
            </a:r>
            <a:endParaRPr lang="en-AU"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12">
            <a:extLst>
              <a:ext uri="{FF2B5EF4-FFF2-40B4-BE49-F238E27FC236}">
                <a16:creationId xmlns:a16="http://schemas.microsoft.com/office/drawing/2014/main" id="{68ACAFC7-5F50-494D-BB67-1F720924AAD2}"/>
              </a:ext>
            </a:extLst>
          </p:cNvPr>
          <p:cNvSpPr txBox="1"/>
          <p:nvPr/>
        </p:nvSpPr>
        <p:spPr>
          <a:xfrm>
            <a:off x="138595" y="3585948"/>
            <a:ext cx="2200256" cy="6647974"/>
          </a:xfrm>
          <a:prstGeom prst="rect">
            <a:avLst/>
          </a:prstGeom>
        </p:spPr>
        <p:txBody>
          <a:bodyPr wrap="square" lIns="0" tIns="0" rIns="0" bIns="0" rtlCol="0" anchor="t">
            <a:spAutoFit/>
          </a:bodyPr>
          <a:lstStyle/>
          <a:p>
            <a:r>
              <a:rPr lang="en-AU" sz="900" b="1" spc="13" dirty="0">
                <a:solidFill>
                  <a:srgbClr val="000000"/>
                </a:solidFill>
                <a:latin typeface="Calibri Light" panose="020F0302020204030204" pitchFamily="34" charset="0"/>
                <a:cs typeface="Calibri Light" panose="020F0302020204030204" pitchFamily="34" charset="0"/>
              </a:rPr>
              <a:t>NAPLAN</a:t>
            </a:r>
          </a:p>
          <a:p>
            <a:r>
              <a:rPr lang="en-AU" sz="900" spc="13" dirty="0">
                <a:solidFill>
                  <a:srgbClr val="000000"/>
                </a:solidFill>
                <a:latin typeface="Calibri Light" panose="020F0302020204030204" pitchFamily="34" charset="0"/>
                <a:cs typeface="Calibri Light" panose="020F0302020204030204" pitchFamily="34" charset="0"/>
              </a:rPr>
              <a:t>Wednesday 13 to</a:t>
            </a:r>
            <a:br>
              <a:rPr lang="en-AU" sz="900" spc="13" dirty="0">
                <a:solidFill>
                  <a:srgbClr val="000000"/>
                </a:solidFill>
                <a:latin typeface="Calibri Light" panose="020F0302020204030204" pitchFamily="34" charset="0"/>
                <a:cs typeface="Calibri Light" panose="020F0302020204030204" pitchFamily="34" charset="0"/>
              </a:rPr>
            </a:br>
            <a:r>
              <a:rPr lang="en-AU" sz="900" spc="13" dirty="0">
                <a:solidFill>
                  <a:srgbClr val="000000"/>
                </a:solidFill>
                <a:latin typeface="Calibri Light" panose="020F0302020204030204" pitchFamily="34" charset="0"/>
                <a:cs typeface="Calibri Light" panose="020F0302020204030204" pitchFamily="34" charset="0"/>
              </a:rPr>
              <a:t>Monday 25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Harmony Week</a:t>
            </a:r>
            <a:br>
              <a:rPr lang="en-AU" sz="900" spc="13" dirty="0">
                <a:solidFill>
                  <a:srgbClr val="000000"/>
                </a:solidFill>
                <a:latin typeface="Calibri Light" panose="020F0302020204030204" pitchFamily="34" charset="0"/>
                <a:cs typeface="Calibri Light" panose="020F0302020204030204" pitchFamily="34" charset="0"/>
              </a:rPr>
            </a:br>
            <a:r>
              <a:rPr lang="en-AU" sz="900" spc="13" dirty="0">
                <a:solidFill>
                  <a:srgbClr val="000000"/>
                </a:solidFill>
                <a:latin typeface="Calibri Light" panose="020F0302020204030204" pitchFamily="34" charset="0"/>
                <a:cs typeface="Calibri Light" panose="020F0302020204030204" pitchFamily="34" charset="0"/>
              </a:rPr>
              <a:t>Monday 18 to Friday 22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ACE </a:t>
            </a:r>
            <a:r>
              <a:rPr lang="en-AU" sz="900" b="1" spc="13" dirty="0" err="1">
                <a:solidFill>
                  <a:srgbClr val="000000"/>
                </a:solidFill>
                <a:latin typeface="Calibri Light" panose="020F0302020204030204" pitchFamily="34" charset="0"/>
                <a:cs typeface="Calibri Light" panose="020F0302020204030204" pitchFamily="34" charset="0"/>
              </a:rPr>
              <a:t>Workabout</a:t>
            </a:r>
            <a:r>
              <a:rPr lang="en-AU" sz="900" b="1" spc="13" dirty="0">
                <a:solidFill>
                  <a:srgbClr val="000000"/>
                </a:solidFill>
                <a:latin typeface="Calibri Light" panose="020F0302020204030204" pitchFamily="34" charset="0"/>
                <a:cs typeface="Calibri Light" panose="020F0302020204030204" pitchFamily="34" charset="0"/>
              </a:rPr>
              <a:t> Centre Block Week</a:t>
            </a:r>
          </a:p>
          <a:p>
            <a:r>
              <a:rPr lang="en-AU" sz="900" spc="13" dirty="0">
                <a:solidFill>
                  <a:srgbClr val="000000"/>
                </a:solidFill>
                <a:latin typeface="Calibri Light" panose="020F0302020204030204" pitchFamily="34" charset="0"/>
                <a:cs typeface="Calibri Light" panose="020F0302020204030204" pitchFamily="34" charset="0"/>
              </a:rPr>
              <a:t>Monday 18 to Friday 22 March</a:t>
            </a:r>
          </a:p>
          <a:p>
            <a:r>
              <a:rPr lang="en-AU" sz="900" spc="13" dirty="0">
                <a:solidFill>
                  <a:srgbClr val="000000"/>
                </a:solidFill>
                <a:latin typeface="Calibri Light" panose="020F0302020204030204" pitchFamily="34" charset="0"/>
                <a:cs typeface="Calibri Light" panose="020F0302020204030204" pitchFamily="34" charset="0"/>
              </a:rPr>
              <a:t>Adelaide</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AFL Cup Visit</a:t>
            </a:r>
          </a:p>
          <a:p>
            <a:r>
              <a:rPr lang="en-AU" sz="900" spc="13" dirty="0">
                <a:solidFill>
                  <a:srgbClr val="000000"/>
                </a:solidFill>
                <a:latin typeface="Calibri Light" panose="020F0302020204030204" pitchFamily="34" charset="0"/>
                <a:cs typeface="Calibri Light" panose="020F0302020204030204" pitchFamily="34" charset="0"/>
              </a:rPr>
              <a:t>Tuesday 19 March (2-2.40pm)</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International Day of Happiness</a:t>
            </a:r>
          </a:p>
          <a:p>
            <a:r>
              <a:rPr lang="en-AU" sz="900" spc="13" dirty="0">
                <a:solidFill>
                  <a:srgbClr val="000000"/>
                </a:solidFill>
                <a:latin typeface="Calibri Light" panose="020F0302020204030204" pitchFamily="34" charset="0"/>
                <a:cs typeface="Calibri Light" panose="020F0302020204030204" pitchFamily="34" charset="0"/>
              </a:rPr>
              <a:t>Wednesday 20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National Close the Gap Day</a:t>
            </a:r>
          </a:p>
          <a:p>
            <a:r>
              <a:rPr lang="en-AU" sz="900" b="1" spc="13" dirty="0">
                <a:solidFill>
                  <a:srgbClr val="000000"/>
                </a:solidFill>
                <a:latin typeface="Calibri Light" panose="020F0302020204030204" pitchFamily="34" charset="0"/>
                <a:cs typeface="Calibri Light" panose="020F0302020204030204" pitchFamily="34" charset="0"/>
              </a:rPr>
              <a:t>World Down Syndrome Day</a:t>
            </a:r>
          </a:p>
          <a:p>
            <a:r>
              <a:rPr lang="en-AU" sz="900" spc="13" dirty="0">
                <a:solidFill>
                  <a:srgbClr val="000000"/>
                </a:solidFill>
                <a:latin typeface="Calibri Light" panose="020F0302020204030204" pitchFamily="34" charset="0"/>
                <a:cs typeface="Calibri Light" panose="020F0302020204030204" pitchFamily="34" charset="0"/>
              </a:rPr>
              <a:t>Thursday 21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Stage 2 Visual Art Camp </a:t>
            </a:r>
            <a:r>
              <a:rPr lang="en-AU" sz="900" spc="13" dirty="0">
                <a:solidFill>
                  <a:srgbClr val="000000"/>
                </a:solidFill>
                <a:latin typeface="Calibri Light" panose="020F0302020204030204" pitchFamily="34" charset="0"/>
                <a:cs typeface="Calibri Light" panose="020F0302020204030204" pitchFamily="34" charset="0"/>
              </a:rPr>
              <a:t>(Adelaide)</a:t>
            </a:r>
          </a:p>
          <a:p>
            <a:r>
              <a:rPr lang="en-AU" sz="900" spc="13" dirty="0">
                <a:solidFill>
                  <a:srgbClr val="000000"/>
                </a:solidFill>
                <a:latin typeface="Calibri Light" panose="020F0302020204030204" pitchFamily="34" charset="0"/>
                <a:cs typeface="Calibri Light" panose="020F0302020204030204" pitchFamily="34" charset="0"/>
              </a:rPr>
              <a:t>Thursday 21 to Friday 22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VET Block Week</a:t>
            </a:r>
          </a:p>
          <a:p>
            <a:r>
              <a:rPr lang="en-AU" sz="900" spc="13" dirty="0">
                <a:solidFill>
                  <a:srgbClr val="000000"/>
                </a:solidFill>
                <a:latin typeface="Calibri Light" panose="020F0302020204030204" pitchFamily="34" charset="0"/>
                <a:cs typeface="Calibri Light" panose="020F0302020204030204" pitchFamily="34" charset="0"/>
              </a:rPr>
              <a:t>Monday 25 to Thursday 28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WASSAC Carnival </a:t>
            </a:r>
            <a:r>
              <a:rPr lang="en-AU" sz="900" spc="13" dirty="0">
                <a:solidFill>
                  <a:srgbClr val="000000"/>
                </a:solidFill>
                <a:latin typeface="Calibri Light" panose="020F0302020204030204" pitchFamily="34" charset="0"/>
                <a:cs typeface="Calibri Light" panose="020F0302020204030204" pitchFamily="34" charset="0"/>
              </a:rPr>
              <a:t>(Port Augusta)</a:t>
            </a:r>
          </a:p>
          <a:p>
            <a:r>
              <a:rPr lang="en-AU" sz="900" spc="13" dirty="0">
                <a:solidFill>
                  <a:srgbClr val="000000"/>
                </a:solidFill>
                <a:latin typeface="Calibri Light" panose="020F0302020204030204" pitchFamily="34" charset="0"/>
                <a:cs typeface="Calibri Light" panose="020F0302020204030204" pitchFamily="34" charset="0"/>
              </a:rPr>
              <a:t>Tuesday 26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Learning Conversations</a:t>
            </a:r>
          </a:p>
          <a:p>
            <a:r>
              <a:rPr lang="en-AU" sz="900" spc="13" dirty="0">
                <a:solidFill>
                  <a:srgbClr val="000000"/>
                </a:solidFill>
                <a:latin typeface="Calibri Light" panose="020F0302020204030204" pitchFamily="34" charset="0"/>
                <a:cs typeface="Calibri Light" panose="020F0302020204030204" pitchFamily="34" charset="0"/>
              </a:rPr>
              <a:t>5.30 – 7.30pm</a:t>
            </a:r>
          </a:p>
          <a:p>
            <a:r>
              <a:rPr lang="en-AU" sz="900" spc="13" dirty="0">
                <a:solidFill>
                  <a:srgbClr val="000000"/>
                </a:solidFill>
                <a:latin typeface="Calibri Light" panose="020F0302020204030204" pitchFamily="34" charset="0"/>
                <a:cs typeface="Calibri Light" panose="020F0302020204030204" pitchFamily="34" charset="0"/>
              </a:rPr>
              <a:t>Tuesday 26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T20 Cricket </a:t>
            </a:r>
            <a:r>
              <a:rPr lang="en-AU" sz="900" spc="13" dirty="0">
                <a:solidFill>
                  <a:srgbClr val="000000"/>
                </a:solidFill>
                <a:latin typeface="Calibri Light" panose="020F0302020204030204" pitchFamily="34" charset="0"/>
                <a:cs typeface="Calibri Light" panose="020F0302020204030204" pitchFamily="34" charset="0"/>
              </a:rPr>
              <a:t>(Port Pirie)</a:t>
            </a:r>
          </a:p>
          <a:p>
            <a:r>
              <a:rPr lang="en-AU" sz="900" spc="13" dirty="0">
                <a:solidFill>
                  <a:srgbClr val="000000"/>
                </a:solidFill>
                <a:latin typeface="Calibri Light" panose="020F0302020204030204" pitchFamily="34" charset="0"/>
                <a:cs typeface="Calibri Light" panose="020F0302020204030204" pitchFamily="34" charset="0"/>
              </a:rPr>
              <a:t>Year 9 &amp; 10 Boys</a:t>
            </a:r>
          </a:p>
          <a:p>
            <a:r>
              <a:rPr lang="en-AU" sz="900" spc="13" dirty="0">
                <a:solidFill>
                  <a:srgbClr val="000000"/>
                </a:solidFill>
                <a:latin typeface="Calibri Light" panose="020F0302020204030204" pitchFamily="34" charset="0"/>
                <a:cs typeface="Calibri Light" panose="020F0302020204030204" pitchFamily="34" charset="0"/>
              </a:rPr>
              <a:t>Wednesday 27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Good Friday</a:t>
            </a:r>
          </a:p>
          <a:p>
            <a:r>
              <a:rPr lang="en-AU" sz="900" spc="13" dirty="0">
                <a:solidFill>
                  <a:srgbClr val="000000"/>
                </a:solidFill>
                <a:latin typeface="Calibri Light" panose="020F0302020204030204" pitchFamily="34" charset="0"/>
                <a:cs typeface="Calibri Light" panose="020F0302020204030204" pitchFamily="34" charset="0"/>
              </a:rPr>
              <a:t>Friday 29 March</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Easter Monday</a:t>
            </a:r>
          </a:p>
          <a:p>
            <a:r>
              <a:rPr lang="en-AU" sz="900" spc="13" dirty="0">
                <a:solidFill>
                  <a:srgbClr val="000000"/>
                </a:solidFill>
                <a:latin typeface="Calibri Light" panose="020F0302020204030204" pitchFamily="34" charset="0"/>
                <a:cs typeface="Calibri Light" panose="020F0302020204030204" pitchFamily="34" charset="0"/>
              </a:rPr>
              <a:t>Monday 1 April</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House Madness/Red Day/</a:t>
            </a:r>
            <a:br>
              <a:rPr lang="en-AU" sz="900" b="1" spc="13" dirty="0">
                <a:solidFill>
                  <a:srgbClr val="000000"/>
                </a:solidFill>
                <a:latin typeface="Calibri Light" panose="020F0302020204030204" pitchFamily="34" charset="0"/>
                <a:cs typeface="Calibri Light" panose="020F0302020204030204" pitchFamily="34" charset="0"/>
              </a:rPr>
            </a:br>
            <a:r>
              <a:rPr lang="en-AU" sz="900" b="1" spc="13" dirty="0">
                <a:solidFill>
                  <a:srgbClr val="000000"/>
                </a:solidFill>
                <a:latin typeface="Calibri Light" panose="020F0302020204030204" pitchFamily="34" charset="0"/>
                <a:cs typeface="Calibri Light" panose="020F0302020204030204" pitchFamily="34" charset="0"/>
              </a:rPr>
              <a:t>House Colours Day</a:t>
            </a:r>
          </a:p>
          <a:p>
            <a:r>
              <a:rPr lang="en-AU" sz="900" spc="13" dirty="0">
                <a:solidFill>
                  <a:srgbClr val="000000"/>
                </a:solidFill>
                <a:latin typeface="Calibri Light" panose="020F0302020204030204" pitchFamily="34" charset="0"/>
                <a:cs typeface="Calibri Light" panose="020F0302020204030204" pitchFamily="34" charset="0"/>
              </a:rPr>
              <a:t>Tuesday 2 April</a:t>
            </a:r>
            <a:endParaRPr lang="en-US" sz="900" spc="13" dirty="0">
              <a:solidFill>
                <a:srgbClr val="000000"/>
              </a:solidFill>
              <a:latin typeface="Calibri Light" panose="020F0302020204030204" pitchFamily="34" charset="0"/>
              <a:cs typeface="Calibri Light" panose="020F0302020204030204" pitchFamily="34" charset="0"/>
            </a:endParaRPr>
          </a:p>
          <a:p>
            <a:endParaRPr lang="en-US" sz="900" spc="13" dirty="0">
              <a:solidFill>
                <a:srgbClr val="000000"/>
              </a:solidFill>
              <a:latin typeface="Calibri Light" panose="020F0302020204030204" pitchFamily="34" charset="0"/>
              <a:cs typeface="Calibri Light" panose="020F0302020204030204" pitchFamily="34" charset="0"/>
            </a:endParaRPr>
          </a:p>
        </p:txBody>
      </p:sp>
      <p:sp>
        <p:nvSpPr>
          <p:cNvPr id="21" name="AutoShape 3">
            <a:extLst>
              <a:ext uri="{FF2B5EF4-FFF2-40B4-BE49-F238E27FC236}">
                <a16:creationId xmlns:a16="http://schemas.microsoft.com/office/drawing/2014/main" id="{57CC6A03-9AB8-4167-A698-FDAFE80139E0}"/>
              </a:ext>
            </a:extLst>
          </p:cNvPr>
          <p:cNvSpPr/>
          <p:nvPr/>
        </p:nvSpPr>
        <p:spPr>
          <a:xfrm>
            <a:off x="1797050" y="8893487"/>
            <a:ext cx="5759450" cy="6"/>
          </a:xfrm>
          <a:prstGeom prst="line">
            <a:avLst/>
          </a:prstGeom>
          <a:ln w="9525" cap="flat">
            <a:solidFill>
              <a:srgbClr val="BD83C7"/>
            </a:solidFill>
            <a:prstDash val="solid"/>
            <a:headEnd type="none" w="sm" len="sm"/>
            <a:tailEnd type="none" w="sm" len="sm"/>
          </a:ln>
        </p:spPr>
        <p:txBody>
          <a:bodyPr/>
          <a:lstStyle/>
          <a:p>
            <a:endParaRPr lang="en-AU" dirty="0"/>
          </a:p>
        </p:txBody>
      </p:sp>
      <p:sp>
        <p:nvSpPr>
          <p:cNvPr id="4" name="Rectangle 3">
            <a:extLst>
              <a:ext uri="{FF2B5EF4-FFF2-40B4-BE49-F238E27FC236}">
                <a16:creationId xmlns:a16="http://schemas.microsoft.com/office/drawing/2014/main" id="{3783E6D6-F707-4422-BFB3-A950A23DF3C1}"/>
              </a:ext>
            </a:extLst>
          </p:cNvPr>
          <p:cNvSpPr/>
          <p:nvPr/>
        </p:nvSpPr>
        <p:spPr>
          <a:xfrm>
            <a:off x="1550114" y="8917034"/>
            <a:ext cx="1643253" cy="1200329"/>
          </a:xfrm>
          <a:prstGeom prst="rect">
            <a:avLst/>
          </a:prstGeom>
        </p:spPr>
        <p:txBody>
          <a:bodyPr wrap="square">
            <a:spAutoFit/>
          </a:bodyPr>
          <a:lstStyle/>
          <a:p>
            <a:r>
              <a:rPr lang="en-AU" sz="900" b="1" spc="13" dirty="0">
                <a:solidFill>
                  <a:srgbClr val="000000"/>
                </a:solidFill>
                <a:latin typeface="Calibri Light" panose="020F0302020204030204" pitchFamily="34" charset="0"/>
                <a:cs typeface="Calibri Light" panose="020F0302020204030204" pitchFamily="34" charset="0"/>
              </a:rPr>
              <a:t>Autism Awareness Day</a:t>
            </a:r>
          </a:p>
          <a:p>
            <a:r>
              <a:rPr lang="en-AU" sz="900" spc="13" dirty="0">
                <a:solidFill>
                  <a:srgbClr val="000000"/>
                </a:solidFill>
                <a:latin typeface="Calibri Light" panose="020F0302020204030204" pitchFamily="34" charset="0"/>
                <a:cs typeface="Calibri Light" panose="020F0302020204030204" pitchFamily="34" charset="0"/>
              </a:rPr>
              <a:t>Tuesday 2 April</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Year 9 Camp 1 (A/B/F)</a:t>
            </a:r>
          </a:p>
          <a:p>
            <a:r>
              <a:rPr lang="en-AU" sz="900" spc="13">
                <a:solidFill>
                  <a:srgbClr val="000000"/>
                </a:solidFill>
                <a:latin typeface="Calibri Light" panose="020F0302020204030204" pitchFamily="34" charset="0"/>
                <a:cs typeface="Calibri Light" panose="020F0302020204030204" pitchFamily="34" charset="0"/>
              </a:rPr>
              <a:t>Tuesday </a:t>
            </a:r>
            <a:r>
              <a:rPr lang="en-AU" sz="900" spc="13" dirty="0">
                <a:solidFill>
                  <a:srgbClr val="000000"/>
                </a:solidFill>
                <a:latin typeface="Calibri Light" panose="020F0302020204030204" pitchFamily="34" charset="0"/>
                <a:cs typeface="Calibri Light" panose="020F0302020204030204" pitchFamily="34" charset="0"/>
              </a:rPr>
              <a:t>2</a:t>
            </a:r>
            <a:r>
              <a:rPr lang="en-AU" sz="900" spc="13">
                <a:solidFill>
                  <a:srgbClr val="000000"/>
                </a:solidFill>
                <a:latin typeface="Calibri Light" panose="020F0302020204030204" pitchFamily="34" charset="0"/>
                <a:cs typeface="Calibri Light" panose="020F0302020204030204" pitchFamily="34" charset="0"/>
              </a:rPr>
              <a:t> </a:t>
            </a:r>
            <a:r>
              <a:rPr lang="en-AU" sz="900" spc="13" dirty="0">
                <a:solidFill>
                  <a:srgbClr val="000000"/>
                </a:solidFill>
                <a:latin typeface="Calibri Light" panose="020F0302020204030204" pitchFamily="34" charset="0"/>
                <a:cs typeface="Calibri Light" panose="020F0302020204030204" pitchFamily="34" charset="0"/>
              </a:rPr>
              <a:t>to Friday 5 April</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Year 7 Camp 1 (A &amp; B)</a:t>
            </a:r>
          </a:p>
          <a:p>
            <a:r>
              <a:rPr lang="en-AU" sz="900" spc="13" dirty="0">
                <a:solidFill>
                  <a:srgbClr val="000000"/>
                </a:solidFill>
                <a:latin typeface="Calibri Light" panose="020F0302020204030204" pitchFamily="34" charset="0"/>
                <a:cs typeface="Calibri Light" panose="020F0302020204030204" pitchFamily="34" charset="0"/>
              </a:rPr>
              <a:t>Wednesday 3 to Friday 5 April</a:t>
            </a:r>
          </a:p>
        </p:txBody>
      </p:sp>
      <p:sp>
        <p:nvSpPr>
          <p:cNvPr id="27" name="Rectangle 26">
            <a:extLst>
              <a:ext uri="{FF2B5EF4-FFF2-40B4-BE49-F238E27FC236}">
                <a16:creationId xmlns:a16="http://schemas.microsoft.com/office/drawing/2014/main" id="{5B0F75F3-7BFA-4D30-B1D9-34CF1AB825EE}"/>
              </a:ext>
            </a:extLst>
          </p:cNvPr>
          <p:cNvSpPr/>
          <p:nvPr/>
        </p:nvSpPr>
        <p:spPr>
          <a:xfrm>
            <a:off x="3051975" y="8923430"/>
            <a:ext cx="1961791" cy="1200329"/>
          </a:xfrm>
          <a:prstGeom prst="rect">
            <a:avLst/>
          </a:prstGeom>
        </p:spPr>
        <p:txBody>
          <a:bodyPr wrap="square">
            <a:spAutoFit/>
          </a:bodyPr>
          <a:lstStyle/>
          <a:p>
            <a:r>
              <a:rPr lang="en-AU" sz="900" b="1" spc="13" dirty="0">
                <a:solidFill>
                  <a:srgbClr val="000000"/>
                </a:solidFill>
                <a:latin typeface="Calibri Light" panose="020F0302020204030204" pitchFamily="34" charset="0"/>
                <a:cs typeface="Calibri Light" panose="020F0302020204030204" pitchFamily="34" charset="0"/>
              </a:rPr>
              <a:t>Finance &amp; Governing Council</a:t>
            </a:r>
          </a:p>
          <a:p>
            <a:r>
              <a:rPr lang="en-AU" sz="900" spc="13" dirty="0">
                <a:solidFill>
                  <a:srgbClr val="000000"/>
                </a:solidFill>
                <a:latin typeface="Calibri Light" panose="020F0302020204030204" pitchFamily="34" charset="0"/>
                <a:cs typeface="Calibri Light" panose="020F0302020204030204" pitchFamily="34" charset="0"/>
              </a:rPr>
              <a:t>Wednesday 3 April</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Year 9 Camp 2 (C/D/E)</a:t>
            </a:r>
          </a:p>
          <a:p>
            <a:r>
              <a:rPr lang="en-AU" sz="900" spc="13" dirty="0">
                <a:solidFill>
                  <a:srgbClr val="000000"/>
                </a:solidFill>
                <a:latin typeface="Calibri Light" panose="020F0302020204030204" pitchFamily="34" charset="0"/>
                <a:cs typeface="Calibri Light" panose="020F0302020204030204" pitchFamily="34" charset="0"/>
              </a:rPr>
              <a:t>Monday 8 to Thursday 11 April</a:t>
            </a:r>
          </a:p>
          <a:p>
            <a:endParaRPr lang="en-AU" sz="900" spc="13" dirty="0">
              <a:solidFill>
                <a:srgbClr val="000000"/>
              </a:solidFill>
              <a:latin typeface="Calibri Light" panose="020F0302020204030204" pitchFamily="34" charset="0"/>
              <a:cs typeface="Calibri Light" panose="020F0302020204030204" pitchFamily="34" charset="0"/>
            </a:endParaRPr>
          </a:p>
          <a:p>
            <a:r>
              <a:rPr lang="en-AU" sz="900" b="1" spc="13" dirty="0">
                <a:solidFill>
                  <a:srgbClr val="000000"/>
                </a:solidFill>
                <a:latin typeface="Calibri Light" panose="020F0302020204030204" pitchFamily="34" charset="0"/>
                <a:cs typeface="Calibri Light" panose="020F0302020204030204" pitchFamily="34" charset="0"/>
              </a:rPr>
              <a:t>Year 7 Camp 2 (C &amp; D)</a:t>
            </a:r>
          </a:p>
          <a:p>
            <a:r>
              <a:rPr lang="en-AU" sz="900" spc="13" dirty="0">
                <a:solidFill>
                  <a:srgbClr val="000000"/>
                </a:solidFill>
                <a:latin typeface="Calibri Light" panose="020F0302020204030204" pitchFamily="34" charset="0"/>
                <a:cs typeface="Calibri Light" panose="020F0302020204030204" pitchFamily="34" charset="0"/>
              </a:rPr>
              <a:t>Monday 8 to Wednesday 10 April</a:t>
            </a:r>
          </a:p>
        </p:txBody>
      </p:sp>
      <p:sp>
        <p:nvSpPr>
          <p:cNvPr id="29" name="Rectangle 28">
            <a:extLst>
              <a:ext uri="{FF2B5EF4-FFF2-40B4-BE49-F238E27FC236}">
                <a16:creationId xmlns:a16="http://schemas.microsoft.com/office/drawing/2014/main" id="{A2285AB0-F910-4CA4-9586-C5A090B15C3F}"/>
              </a:ext>
            </a:extLst>
          </p:cNvPr>
          <p:cNvSpPr/>
          <p:nvPr/>
        </p:nvSpPr>
        <p:spPr>
          <a:xfrm>
            <a:off x="4788259" y="8923429"/>
            <a:ext cx="1961791" cy="1200329"/>
          </a:xfrm>
          <a:prstGeom prst="rect">
            <a:avLst/>
          </a:prstGeom>
        </p:spPr>
        <p:txBody>
          <a:bodyPr wrap="square">
            <a:spAutoFit/>
          </a:bodyPr>
          <a:lstStyle/>
          <a:p>
            <a:r>
              <a:rPr lang="en-AU" sz="900" b="1" spc="13">
                <a:solidFill>
                  <a:srgbClr val="000000"/>
                </a:solidFill>
                <a:latin typeface="Calibri Light" panose="020F0302020204030204" pitchFamily="34" charset="0"/>
                <a:cs typeface="Calibri Light" panose="020F0302020204030204" pitchFamily="34" charset="0"/>
              </a:rPr>
              <a:t>Spencer Gulf Aquatics</a:t>
            </a:r>
          </a:p>
          <a:p>
            <a:r>
              <a:rPr lang="en-AU" sz="900" spc="13">
                <a:solidFill>
                  <a:srgbClr val="000000"/>
                </a:solidFill>
                <a:latin typeface="Calibri Light" panose="020F0302020204030204" pitchFamily="34" charset="0"/>
                <a:cs typeface="Calibri Light" panose="020F0302020204030204" pitchFamily="34" charset="0"/>
              </a:rPr>
              <a:t>Monday 8 April</a:t>
            </a:r>
          </a:p>
          <a:p>
            <a:endParaRPr lang="en-AU" sz="900" spc="13">
              <a:solidFill>
                <a:srgbClr val="000000"/>
              </a:solidFill>
              <a:latin typeface="Calibri Light" panose="020F0302020204030204" pitchFamily="34" charset="0"/>
              <a:cs typeface="Calibri Light" panose="020F0302020204030204" pitchFamily="34" charset="0"/>
            </a:endParaRPr>
          </a:p>
          <a:p>
            <a:r>
              <a:rPr lang="en-AU" sz="900" b="1" spc="13">
                <a:solidFill>
                  <a:srgbClr val="000000"/>
                </a:solidFill>
                <a:latin typeface="Calibri Light" panose="020F0302020204030204" pitchFamily="34" charset="0"/>
                <a:cs typeface="Calibri Light" panose="020F0302020204030204" pitchFamily="34" charset="0"/>
              </a:rPr>
              <a:t>Health Science Camp</a:t>
            </a:r>
          </a:p>
          <a:p>
            <a:r>
              <a:rPr lang="en-AU" sz="900" spc="13">
                <a:solidFill>
                  <a:srgbClr val="000000"/>
                </a:solidFill>
                <a:latin typeface="Calibri Light" panose="020F0302020204030204" pitchFamily="34" charset="0"/>
                <a:cs typeface="Calibri Light" panose="020F0302020204030204" pitchFamily="34" charset="0"/>
              </a:rPr>
              <a:t>Tuesday 9 to Friday 12 April</a:t>
            </a:r>
          </a:p>
          <a:p>
            <a:endParaRPr lang="en-AU" sz="900" spc="13">
              <a:solidFill>
                <a:srgbClr val="000000"/>
              </a:solidFill>
              <a:latin typeface="Calibri Light" panose="020F0302020204030204" pitchFamily="34" charset="0"/>
              <a:cs typeface="Calibri Light" panose="020F0302020204030204" pitchFamily="34" charset="0"/>
            </a:endParaRPr>
          </a:p>
          <a:p>
            <a:r>
              <a:rPr lang="en-AU" sz="900" b="1" spc="13">
                <a:solidFill>
                  <a:srgbClr val="000000"/>
                </a:solidFill>
                <a:latin typeface="Calibri Light" panose="020F0302020204030204" pitchFamily="34" charset="0"/>
                <a:cs typeface="Calibri Light" panose="020F0302020204030204" pitchFamily="34" charset="0"/>
              </a:rPr>
              <a:t>Year 7 Camp 3 (E &amp; F)</a:t>
            </a:r>
          </a:p>
          <a:p>
            <a:r>
              <a:rPr lang="en-AU" sz="900" spc="13">
                <a:solidFill>
                  <a:srgbClr val="000000"/>
                </a:solidFill>
                <a:latin typeface="Calibri Light" panose="020F0302020204030204" pitchFamily="34" charset="0"/>
                <a:cs typeface="Calibri Light" panose="020F0302020204030204" pitchFamily="34" charset="0"/>
              </a:rPr>
              <a:t>Wednesday 10 to Friday 12 April</a:t>
            </a:r>
            <a:endParaRPr lang="en-AU" sz="900" spc="13" dirty="0">
              <a:solidFill>
                <a:srgbClr val="000000"/>
              </a:solidFill>
              <a:latin typeface="Calibri Light" panose="020F0302020204030204" pitchFamily="34" charset="0"/>
              <a:cs typeface="Calibri Light" panose="020F0302020204030204" pitchFamily="34" charset="0"/>
            </a:endParaRPr>
          </a:p>
        </p:txBody>
      </p:sp>
      <p:sp>
        <p:nvSpPr>
          <p:cNvPr id="34" name="Rectangle 33">
            <a:extLst>
              <a:ext uri="{FF2B5EF4-FFF2-40B4-BE49-F238E27FC236}">
                <a16:creationId xmlns:a16="http://schemas.microsoft.com/office/drawing/2014/main" id="{C39A0A73-DA83-4D83-82D9-1712368AD3B4}"/>
              </a:ext>
            </a:extLst>
          </p:cNvPr>
          <p:cNvSpPr/>
          <p:nvPr/>
        </p:nvSpPr>
        <p:spPr>
          <a:xfrm>
            <a:off x="6061548" y="8923429"/>
            <a:ext cx="1961791" cy="507831"/>
          </a:xfrm>
          <a:prstGeom prst="rect">
            <a:avLst/>
          </a:prstGeom>
        </p:spPr>
        <p:txBody>
          <a:bodyPr wrap="square">
            <a:spAutoFit/>
          </a:bodyPr>
          <a:lstStyle/>
          <a:p>
            <a:r>
              <a:rPr lang="en-AU" sz="900" b="1" spc="13" dirty="0">
                <a:solidFill>
                  <a:srgbClr val="000000"/>
                </a:solidFill>
                <a:latin typeface="Calibri Light" panose="020F0302020204030204" pitchFamily="34" charset="0"/>
                <a:cs typeface="Calibri Light" panose="020F0302020204030204" pitchFamily="34" charset="0"/>
              </a:rPr>
              <a:t>Last day of Term 1</a:t>
            </a:r>
          </a:p>
          <a:p>
            <a:r>
              <a:rPr lang="en-AU" sz="900" spc="13" dirty="0">
                <a:solidFill>
                  <a:srgbClr val="000000"/>
                </a:solidFill>
                <a:latin typeface="Calibri Light" panose="020F0302020204030204" pitchFamily="34" charset="0"/>
                <a:cs typeface="Calibri Light" panose="020F0302020204030204" pitchFamily="34" charset="0"/>
              </a:rPr>
              <a:t>Friday 12 April</a:t>
            </a:r>
          </a:p>
          <a:p>
            <a:r>
              <a:rPr lang="en-AU" sz="900" spc="13" dirty="0">
                <a:solidFill>
                  <a:srgbClr val="000000"/>
                </a:solidFill>
                <a:latin typeface="Calibri Light" panose="020F0302020204030204" pitchFamily="34" charset="0"/>
                <a:cs typeface="Calibri Light" panose="020F0302020204030204" pitchFamily="34" charset="0"/>
              </a:rPr>
              <a:t>Early Dismissal (2.30pm)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14">
            <a:extLst>
              <a:ext uri="{FF2B5EF4-FFF2-40B4-BE49-F238E27FC236}">
                <a16:creationId xmlns:a16="http://schemas.microsoft.com/office/drawing/2014/main" id="{77A6F26C-2171-4EB7-AFF3-242DD89E4D70}"/>
              </a:ext>
            </a:extLst>
          </p:cNvPr>
          <p:cNvGrpSpPr/>
          <p:nvPr/>
        </p:nvGrpSpPr>
        <p:grpSpPr>
          <a:xfrm>
            <a:off x="1" y="-25992"/>
            <a:ext cx="7556500" cy="6515692"/>
            <a:chOff x="0" y="0"/>
            <a:chExt cx="2856810" cy="2428060"/>
          </a:xfrm>
        </p:grpSpPr>
        <p:sp>
          <p:nvSpPr>
            <p:cNvPr id="29" name="Freeform 15">
              <a:extLst>
                <a:ext uri="{FF2B5EF4-FFF2-40B4-BE49-F238E27FC236}">
                  <a16:creationId xmlns:a16="http://schemas.microsoft.com/office/drawing/2014/main" id="{4D7F8D33-7CED-4327-BB1A-455807F50C90}"/>
                </a:ext>
              </a:extLst>
            </p:cNvPr>
            <p:cNvSpPr/>
            <p:nvPr/>
          </p:nvSpPr>
          <p:spPr>
            <a:xfrm>
              <a:off x="0" y="0"/>
              <a:ext cx="2856810" cy="301626"/>
            </a:xfrm>
            <a:custGeom>
              <a:avLst/>
              <a:gdLst/>
              <a:ahLst/>
              <a:cxnLst/>
              <a:rect l="l" t="t" r="r" b="b"/>
              <a:pathLst>
                <a:path w="2856810" h="301626">
                  <a:moveTo>
                    <a:pt x="0" y="0"/>
                  </a:moveTo>
                  <a:lnTo>
                    <a:pt x="2856810" y="0"/>
                  </a:lnTo>
                  <a:lnTo>
                    <a:pt x="2856810" y="301626"/>
                  </a:lnTo>
                  <a:lnTo>
                    <a:pt x="0" y="301626"/>
                  </a:lnTo>
                  <a:close/>
                </a:path>
              </a:pathLst>
            </a:custGeom>
            <a:solidFill>
              <a:srgbClr val="D9C5A7"/>
            </a:solidFill>
          </p:spPr>
        </p:sp>
        <p:sp>
          <p:nvSpPr>
            <p:cNvPr id="30" name="TextBox 16">
              <a:extLst>
                <a:ext uri="{FF2B5EF4-FFF2-40B4-BE49-F238E27FC236}">
                  <a16:creationId xmlns:a16="http://schemas.microsoft.com/office/drawing/2014/main" id="{1AFCD9C2-E2C8-4A40-8EF7-9E3B62A7EF4A}"/>
                </a:ext>
              </a:extLst>
            </p:cNvPr>
            <p:cNvSpPr txBox="1"/>
            <p:nvPr/>
          </p:nvSpPr>
          <p:spPr>
            <a:xfrm>
              <a:off x="88273" y="1586685"/>
              <a:ext cx="812800" cy="841375"/>
            </a:xfrm>
            <a:prstGeom prst="rect">
              <a:avLst/>
            </a:prstGeom>
          </p:spPr>
          <p:txBody>
            <a:bodyPr lIns="50800" tIns="50800" rIns="50800" bIns="50800" rtlCol="0" anchor="ctr"/>
            <a:lstStyle/>
            <a:p>
              <a:pPr algn="ctr">
                <a:lnSpc>
                  <a:spcPts val="1540"/>
                </a:lnSpc>
              </a:pPr>
              <a:endParaRPr dirty="0"/>
            </a:p>
          </p:txBody>
        </p:sp>
      </p:grpSp>
      <p:sp>
        <p:nvSpPr>
          <p:cNvPr id="11" name="TextBox 11"/>
          <p:cNvSpPr txBox="1"/>
          <p:nvPr/>
        </p:nvSpPr>
        <p:spPr>
          <a:xfrm>
            <a:off x="-1" y="10078321"/>
            <a:ext cx="2149924" cy="1920201"/>
          </a:xfrm>
          <a:prstGeom prst="rect">
            <a:avLst/>
          </a:prstGeom>
        </p:spPr>
        <p:txBody>
          <a:bodyPr lIns="50800" tIns="50800" rIns="50800" bIns="50800" rtlCol="0" anchor="ctr"/>
          <a:lstStyle/>
          <a:p>
            <a:pPr algn="ctr">
              <a:lnSpc>
                <a:spcPts val="1540"/>
              </a:lnSpc>
            </a:pPr>
            <a:endParaRPr/>
          </a:p>
        </p:txBody>
      </p:sp>
      <p:sp>
        <p:nvSpPr>
          <p:cNvPr id="27" name="Freeform 10">
            <a:extLst>
              <a:ext uri="{FF2B5EF4-FFF2-40B4-BE49-F238E27FC236}">
                <a16:creationId xmlns:a16="http://schemas.microsoft.com/office/drawing/2014/main" id="{4B8423C7-D67C-4884-BA04-3A9DD9EDD3D5}"/>
              </a:ext>
            </a:extLst>
          </p:cNvPr>
          <p:cNvSpPr/>
          <p:nvPr/>
        </p:nvSpPr>
        <p:spPr>
          <a:xfrm>
            <a:off x="0" y="10153739"/>
            <a:ext cx="7556501" cy="539661"/>
          </a:xfrm>
          <a:custGeom>
            <a:avLst/>
            <a:gdLst/>
            <a:ahLst/>
            <a:cxnLst/>
            <a:rect l="l" t="t" r="r" b="b"/>
            <a:pathLst>
              <a:path w="2856810" h="240934">
                <a:moveTo>
                  <a:pt x="0" y="0"/>
                </a:moveTo>
                <a:lnTo>
                  <a:pt x="2856810" y="0"/>
                </a:lnTo>
                <a:lnTo>
                  <a:pt x="2856810" y="240934"/>
                </a:lnTo>
                <a:lnTo>
                  <a:pt x="0" y="240934"/>
                </a:lnTo>
                <a:close/>
              </a:path>
            </a:pathLst>
          </a:custGeom>
          <a:solidFill>
            <a:srgbClr val="D9C5A7"/>
          </a:solidFill>
        </p:spPr>
      </p:sp>
      <p:sp>
        <p:nvSpPr>
          <p:cNvPr id="40" name="TextBox 14">
            <a:extLst>
              <a:ext uri="{FF2B5EF4-FFF2-40B4-BE49-F238E27FC236}">
                <a16:creationId xmlns:a16="http://schemas.microsoft.com/office/drawing/2014/main" id="{935B9155-66D9-44C2-AEC8-759BAB0EA6D4}"/>
              </a:ext>
            </a:extLst>
          </p:cNvPr>
          <p:cNvSpPr txBox="1"/>
          <p:nvPr/>
        </p:nvSpPr>
        <p:spPr>
          <a:xfrm>
            <a:off x="2055431" y="57353"/>
            <a:ext cx="3764179" cy="669222"/>
          </a:xfrm>
          <a:prstGeom prst="rect">
            <a:avLst/>
          </a:prstGeom>
        </p:spPr>
        <p:txBody>
          <a:bodyPr wrap="square" lIns="0" tIns="0" rIns="0" bIns="0" rtlCol="0" anchor="t">
            <a:spAutoFit/>
          </a:bodyPr>
          <a:lstStyle/>
          <a:p>
            <a:pPr>
              <a:lnSpc>
                <a:spcPts val="5743"/>
              </a:lnSpc>
              <a:spcBef>
                <a:spcPct val="0"/>
              </a:spcBef>
            </a:pPr>
            <a:r>
              <a:rPr lang="en-US" sz="4102" dirty="0">
                <a:solidFill>
                  <a:srgbClr val="FFFFFF"/>
                </a:solidFill>
                <a:latin typeface="Argent"/>
              </a:rPr>
              <a:t>College Updates</a:t>
            </a:r>
          </a:p>
        </p:txBody>
      </p:sp>
      <p:sp>
        <p:nvSpPr>
          <p:cNvPr id="33" name="TextBox 14">
            <a:extLst>
              <a:ext uri="{FF2B5EF4-FFF2-40B4-BE49-F238E27FC236}">
                <a16:creationId xmlns:a16="http://schemas.microsoft.com/office/drawing/2014/main" id="{3519FE96-D338-4C1A-835E-023F79A40D29}"/>
              </a:ext>
            </a:extLst>
          </p:cNvPr>
          <p:cNvSpPr txBox="1"/>
          <p:nvPr/>
        </p:nvSpPr>
        <p:spPr>
          <a:xfrm>
            <a:off x="3930650" y="9975132"/>
            <a:ext cx="3625850" cy="630814"/>
          </a:xfrm>
          <a:prstGeom prst="rect">
            <a:avLst/>
          </a:prstGeom>
        </p:spPr>
        <p:txBody>
          <a:bodyPr wrap="square" lIns="0" tIns="0" rIns="0" bIns="0" rtlCol="0" anchor="t">
            <a:spAutoFit/>
          </a:bodyPr>
          <a:lstStyle/>
          <a:p>
            <a:pPr>
              <a:lnSpc>
                <a:spcPts val="5743"/>
              </a:lnSpc>
              <a:spcBef>
                <a:spcPct val="0"/>
              </a:spcBef>
            </a:pPr>
            <a:r>
              <a:rPr lang="en-US" sz="2800" dirty="0">
                <a:solidFill>
                  <a:srgbClr val="FFFFFF"/>
                </a:solidFill>
                <a:latin typeface="Argent"/>
              </a:rPr>
              <a:t>Week 7, Term 1, 2024</a:t>
            </a:r>
          </a:p>
        </p:txBody>
      </p:sp>
      <p:sp>
        <p:nvSpPr>
          <p:cNvPr id="14" name="AutoShape 2" descr="❄️">
            <a:extLst>
              <a:ext uri="{FF2B5EF4-FFF2-40B4-BE49-F238E27FC236}">
                <a16:creationId xmlns:a16="http://schemas.microsoft.com/office/drawing/2014/main" id="{582B604D-178B-4FAC-88A6-375C59646B96}"/>
              </a:ext>
            </a:extLst>
          </p:cNvPr>
          <p:cNvSpPr>
            <a:spLocks noChangeAspect="1" noChangeArrowheads="1"/>
          </p:cNvSpPr>
          <p:nvPr/>
        </p:nvSpPr>
        <p:spPr bwMode="auto">
          <a:xfrm>
            <a:off x="9021763" y="-33655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5" name="AutoShape 3" descr="☃️">
            <a:extLst>
              <a:ext uri="{FF2B5EF4-FFF2-40B4-BE49-F238E27FC236}">
                <a16:creationId xmlns:a16="http://schemas.microsoft.com/office/drawing/2014/main" id="{0FD6CAE4-4B36-4827-B516-C98DE816DBB9}"/>
              </a:ext>
            </a:extLst>
          </p:cNvPr>
          <p:cNvSpPr>
            <a:spLocks noChangeAspect="1" noChangeArrowheads="1"/>
          </p:cNvSpPr>
          <p:nvPr/>
        </p:nvSpPr>
        <p:spPr bwMode="auto">
          <a:xfrm>
            <a:off x="9091613" y="-336550"/>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16" name="AutoShape 4" descr="⛷️">
            <a:extLst>
              <a:ext uri="{FF2B5EF4-FFF2-40B4-BE49-F238E27FC236}">
                <a16:creationId xmlns:a16="http://schemas.microsoft.com/office/drawing/2014/main" id="{AD01657A-55B3-435D-B0BE-1285926B6818}"/>
              </a:ext>
            </a:extLst>
          </p:cNvPr>
          <p:cNvSpPr>
            <a:spLocks noChangeAspect="1" noChangeArrowheads="1"/>
          </p:cNvSpPr>
          <p:nvPr/>
        </p:nvSpPr>
        <p:spPr bwMode="auto">
          <a:xfrm>
            <a:off x="8050213" y="-168275"/>
            <a:ext cx="152400" cy="152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0" name="Rectangle 6"/>
          <p:cNvSpPr>
            <a:spLocks noChangeArrowheads="1"/>
          </p:cNvSpPr>
          <p:nvPr/>
        </p:nvSpPr>
        <p:spPr bwMode="auto">
          <a:xfrm>
            <a:off x="891778" y="2445042"/>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50505"/>
              </a:solidFill>
              <a:effectLst/>
              <a:latin typeface="inherit"/>
              <a:cs typeface="Segoe UI Historic" panose="020B0502040204020203" pitchFamily="34" charset="0"/>
            </a:endParaRPr>
          </a:p>
        </p:txBody>
      </p:sp>
      <p:pic>
        <p:nvPicPr>
          <p:cNvPr id="99" name="Picture 98" descr="A picture containing logo&#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120650" y="10195549"/>
            <a:ext cx="1934781" cy="446660"/>
          </a:xfrm>
          <a:prstGeom prst="rect">
            <a:avLst/>
          </a:prstGeom>
        </p:spPr>
      </p:pic>
      <p:pic>
        <p:nvPicPr>
          <p:cNvPr id="1030" name="Picture 6" descr="🧑‍🍳">
            <a:extLst>
              <a:ext uri="{FF2B5EF4-FFF2-40B4-BE49-F238E27FC236}">
                <a16:creationId xmlns:a16="http://schemas.microsoft.com/office/drawing/2014/main" id="{4FF74441-6ABC-42A2-9B12-9FABBD947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1613" y="-925513"/>
            <a:ext cx="152400" cy="1524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5">
            <a:extLst>
              <a:ext uri="{FF2B5EF4-FFF2-40B4-BE49-F238E27FC236}">
                <a16:creationId xmlns:a16="http://schemas.microsoft.com/office/drawing/2014/main" id="{D4EF8E4C-CCDF-49FB-B621-BCD3959D143B}"/>
              </a:ext>
            </a:extLst>
          </p:cNvPr>
          <p:cNvSpPr>
            <a:spLocks noChangeArrowheads="1"/>
          </p:cNvSpPr>
          <p:nvPr/>
        </p:nvSpPr>
        <p:spPr bwMode="auto">
          <a:xfrm>
            <a:off x="0" y="-115416"/>
            <a:ext cx="184731" cy="2308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ctr" latinLnBrk="0" hangingPunct="0">
              <a:lnSpc>
                <a:spcPct val="100000"/>
              </a:lnSpc>
              <a:spcBef>
                <a:spcPct val="0"/>
              </a:spcBef>
              <a:spcAft>
                <a:spcPct val="0"/>
              </a:spcAft>
              <a:buClrTx/>
              <a:buSzTx/>
              <a:buFontTx/>
              <a:buNone/>
              <a:tabLst/>
            </a:pPr>
            <a:endParaRPr kumimoji="0" lang="en-US" altLang="en-US" sz="900" b="0" i="0" u="none" strike="noStrike" cap="none" normalizeH="0" baseline="0" dirty="0">
              <a:ln>
                <a:noFill/>
              </a:ln>
              <a:solidFill>
                <a:srgbClr val="050505"/>
              </a:solidFill>
              <a:effectLst/>
              <a:latin typeface="inherit"/>
              <a:cs typeface="segoe ui historic" panose="020B0502040204020203" pitchFamily="34" charset="0"/>
            </a:endParaRPr>
          </a:p>
        </p:txBody>
      </p:sp>
      <p:sp>
        <p:nvSpPr>
          <p:cNvPr id="3" name="Rectangle 2">
            <a:extLst>
              <a:ext uri="{FF2B5EF4-FFF2-40B4-BE49-F238E27FC236}">
                <a16:creationId xmlns:a16="http://schemas.microsoft.com/office/drawing/2014/main" id="{F3A331D8-B7BB-4342-82CD-98FB30F216F1}"/>
              </a:ext>
            </a:extLst>
          </p:cNvPr>
          <p:cNvSpPr/>
          <p:nvPr/>
        </p:nvSpPr>
        <p:spPr>
          <a:xfrm>
            <a:off x="109562" y="6959685"/>
            <a:ext cx="3117705" cy="1785104"/>
          </a:xfrm>
          <a:prstGeom prst="rect">
            <a:avLst/>
          </a:prstGeom>
        </p:spPr>
        <p:txBody>
          <a:bodyPr wrap="square">
            <a:spAutoFit/>
          </a:bodyPr>
          <a:lstStyle/>
          <a:p>
            <a:r>
              <a:rPr lang="en-AU" sz="1000" dirty="0">
                <a:latin typeface="Calibri Light" panose="020F0302020204030204" pitchFamily="34" charset="0"/>
                <a:cs typeface="Calibri Light" panose="020F0302020204030204" pitchFamily="34" charset="0"/>
              </a:rPr>
              <a:t>Nine WSC leadership students recently took part in the Youth Leadership Academy Australia conference. This program was designed to inspire, strengthen and empower secondary school leaders. Throughout the day students focused on 3 key areas of learning; self-discovery, empowerment and leadership development.</a:t>
            </a:r>
          </a:p>
          <a:p>
            <a:r>
              <a:rPr lang="en-AU" sz="1000" dirty="0">
                <a:latin typeface="Calibri Light" panose="020F0302020204030204" pitchFamily="34" charset="0"/>
                <a:cs typeface="Calibri Light" panose="020F0302020204030204" pitchFamily="34" charset="0"/>
              </a:rPr>
              <a:t>They had the chance to learn from and collaborate with many quest speakers, one of them being Wil </a:t>
            </a:r>
            <a:r>
              <a:rPr lang="en-AU" sz="1000" dirty="0" err="1">
                <a:latin typeface="Calibri Light" panose="020F0302020204030204" pitchFamily="34" charset="0"/>
                <a:cs typeface="Calibri Light" panose="020F0302020204030204" pitchFamily="34" charset="0"/>
              </a:rPr>
              <a:t>Massara</a:t>
            </a:r>
            <a:r>
              <a:rPr lang="en-AU" sz="1000" dirty="0">
                <a:latin typeface="Calibri Light" panose="020F0302020204030204" pitchFamily="34" charset="0"/>
                <a:cs typeface="Calibri Light" panose="020F0302020204030204" pitchFamily="34" charset="0"/>
              </a:rPr>
              <a:t>. Wil is a 21 year old social entrepreneur and changemaker, and founder of Youth Leadership Academy Australia.</a:t>
            </a:r>
          </a:p>
        </p:txBody>
      </p:sp>
      <p:sp>
        <p:nvSpPr>
          <p:cNvPr id="4" name="Rectangle 3">
            <a:extLst>
              <a:ext uri="{FF2B5EF4-FFF2-40B4-BE49-F238E27FC236}">
                <a16:creationId xmlns:a16="http://schemas.microsoft.com/office/drawing/2014/main" id="{E1F6F243-631F-4F13-AA67-5E485CD7493B}"/>
              </a:ext>
            </a:extLst>
          </p:cNvPr>
          <p:cNvSpPr/>
          <p:nvPr/>
        </p:nvSpPr>
        <p:spPr>
          <a:xfrm>
            <a:off x="3262566" y="5121873"/>
            <a:ext cx="4062436" cy="3785652"/>
          </a:xfrm>
          <a:prstGeom prst="rect">
            <a:avLst/>
          </a:prstGeom>
        </p:spPr>
        <p:txBody>
          <a:bodyPr wrap="square">
            <a:spAutoFit/>
          </a:bodyPr>
          <a:lstStyle/>
          <a:p>
            <a:r>
              <a:rPr lang="en-AU" sz="1000" dirty="0">
                <a:latin typeface="Calibri Light" panose="020F0302020204030204" pitchFamily="34" charset="0"/>
                <a:cs typeface="Calibri Light" panose="020F0302020204030204" pitchFamily="34" charset="0"/>
              </a:rPr>
              <a:t>The college responds to the needs of young people in our school through the creation of Flexible Learning programs. We provide young people with an opportunity to engage in education in an adaptable and supported learning environment.</a:t>
            </a:r>
          </a:p>
          <a:p>
            <a:r>
              <a:rPr lang="en-AU" sz="1000" dirty="0">
                <a:latin typeface="Calibri Light" panose="020F0302020204030204" pitchFamily="34" charset="0"/>
                <a:cs typeface="Calibri Light" panose="020F0302020204030204" pitchFamily="34" charset="0"/>
              </a:rPr>
              <a:t>Our Flexible Learning Programs offer educational pathways for young people across years 7-12 who have engaged in learning in a variety of ways.</a:t>
            </a:r>
          </a:p>
          <a:p>
            <a:r>
              <a:rPr lang="en-AU" sz="1000" dirty="0">
                <a:latin typeface="Calibri Light" panose="020F0302020204030204" pitchFamily="34" charset="0"/>
                <a:cs typeface="Calibri Light" panose="020F0302020204030204" pitchFamily="34" charset="0"/>
              </a:rPr>
              <a:t>Our Flexible Learning staff work with young people to:</a:t>
            </a:r>
          </a:p>
          <a:p>
            <a:r>
              <a:rPr lang="en-AU" sz="1000" dirty="0">
                <a:latin typeface="Calibri Light" panose="020F0302020204030204" pitchFamily="34" charset="0"/>
                <a:cs typeface="Calibri Light" panose="020F0302020204030204" pitchFamily="34" charset="0"/>
              </a:rPr>
              <a:t>•    improve cognitive and academic skills</a:t>
            </a:r>
          </a:p>
          <a:p>
            <a:r>
              <a:rPr lang="en-AU" sz="1000" dirty="0">
                <a:latin typeface="Calibri Light" panose="020F0302020204030204" pitchFamily="34" charset="0"/>
                <a:cs typeface="Calibri Light" panose="020F0302020204030204" pitchFamily="34" charset="0"/>
              </a:rPr>
              <a:t>•    enhance social and emotional competency</a:t>
            </a:r>
          </a:p>
          <a:p>
            <a:r>
              <a:rPr lang="en-AU" sz="1000" dirty="0">
                <a:latin typeface="Calibri Light" panose="020F0302020204030204" pitchFamily="34" charset="0"/>
                <a:cs typeface="Calibri Light" panose="020F0302020204030204" pitchFamily="34" charset="0"/>
              </a:rPr>
              <a:t>•    strengthen cultural and spiritual life</a:t>
            </a:r>
          </a:p>
          <a:p>
            <a:r>
              <a:rPr lang="en-AU" sz="1000" dirty="0">
                <a:latin typeface="Calibri Light" panose="020F0302020204030204" pitchFamily="34" charset="0"/>
                <a:cs typeface="Calibri Light" panose="020F0302020204030204" pitchFamily="34" charset="0"/>
              </a:rPr>
              <a:t>•    help find employment or further training</a:t>
            </a:r>
          </a:p>
          <a:p>
            <a:r>
              <a:rPr lang="en-AU" sz="1000" dirty="0">
                <a:latin typeface="Calibri Light" panose="020F0302020204030204" pitchFamily="34" charset="0"/>
                <a:cs typeface="Calibri Light" panose="020F0302020204030204" pitchFamily="34" charset="0"/>
              </a:rPr>
              <a:t>•    build community connection</a:t>
            </a:r>
          </a:p>
          <a:p>
            <a:r>
              <a:rPr lang="en-AU" sz="1000" dirty="0">
                <a:latin typeface="Calibri Light" panose="020F0302020204030204" pitchFamily="34" charset="0"/>
                <a:cs typeface="Calibri Light" panose="020F0302020204030204" pitchFamily="34" charset="0"/>
              </a:rPr>
              <a:t> Recently, our students engaged in authentic opportunities through an exciting and diverse range of subjects, which provided an individual, active learning experience.</a:t>
            </a:r>
          </a:p>
          <a:p>
            <a:r>
              <a:rPr lang="en-AU" sz="1000" dirty="0">
                <a:latin typeface="Calibri Light" panose="020F0302020204030204" pitchFamily="34" charset="0"/>
                <a:cs typeface="Calibri Light" panose="020F0302020204030204" pitchFamily="34" charset="0"/>
              </a:rPr>
              <a:t>Students experienced the following activities: Bubble Soccer and Archery Tag by Xtreme Kites and Paddle, Clontarf Longer Kick and Table Tennis, Centacare Garden Games, Shooting Stars Craft, Pancake Breakfast and </a:t>
            </a:r>
            <a:r>
              <a:rPr lang="en-AU" sz="1000" dirty="0" err="1">
                <a:latin typeface="Calibri Light" panose="020F0302020204030204" pitchFamily="34" charset="0"/>
                <a:cs typeface="Calibri Light" panose="020F0302020204030204" pitchFamily="34" charset="0"/>
              </a:rPr>
              <a:t>ESports</a:t>
            </a:r>
            <a:endParaRPr lang="en-AU" sz="1000" dirty="0">
              <a:latin typeface="Calibri Light" panose="020F0302020204030204" pitchFamily="34" charset="0"/>
              <a:cs typeface="Calibri Light" panose="020F0302020204030204" pitchFamily="34" charset="0"/>
            </a:endParaRPr>
          </a:p>
          <a:p>
            <a:r>
              <a:rPr lang="en-AU" sz="1000" dirty="0">
                <a:latin typeface="Calibri Light" panose="020F0302020204030204" pitchFamily="34" charset="0"/>
                <a:cs typeface="Calibri Light" panose="020F0302020204030204" pitchFamily="34" charset="0"/>
              </a:rPr>
              <a:t>A fundamental component of flexible learning is an emphasis on relationship development, which draws on our </a:t>
            </a:r>
            <a:r>
              <a:rPr lang="en-AU" sz="1000" dirty="0" err="1">
                <a:latin typeface="Calibri Light" panose="020F0302020204030204" pitchFamily="34" charset="0"/>
                <a:cs typeface="Calibri Light" panose="020F0302020204030204" pitchFamily="34" charset="0"/>
              </a:rPr>
              <a:t>ATRiUM</a:t>
            </a:r>
            <a:r>
              <a:rPr lang="en-AU" sz="1000" dirty="0">
                <a:latin typeface="Calibri Light" panose="020F0302020204030204" pitchFamily="34" charset="0"/>
                <a:cs typeface="Calibri Light" panose="020F0302020204030204" pitchFamily="34" charset="0"/>
              </a:rPr>
              <a:t> principles and relates to the life experiences of young people. Our students had a fantastic time getting to know one another and their teachers in the space!</a:t>
            </a:r>
          </a:p>
          <a:p>
            <a:pPr>
              <a:spcAft>
                <a:spcPts val="0"/>
              </a:spcAft>
            </a:pPr>
            <a:endParaRPr lang="en-AU" sz="1000" dirty="0">
              <a:latin typeface="Calibri Light" panose="020F0302020204030204" pitchFamily="34" charset="0"/>
              <a:cs typeface="Calibri Light" panose="020F0302020204030204" pitchFamily="34" charset="0"/>
            </a:endParaRPr>
          </a:p>
        </p:txBody>
      </p:sp>
      <p:sp>
        <p:nvSpPr>
          <p:cNvPr id="44" name="TextBox 43">
            <a:extLst>
              <a:ext uri="{FF2B5EF4-FFF2-40B4-BE49-F238E27FC236}">
                <a16:creationId xmlns:a16="http://schemas.microsoft.com/office/drawing/2014/main" id="{72170E12-6ABC-4902-8EB2-95F7B744C23D}"/>
              </a:ext>
            </a:extLst>
          </p:cNvPr>
          <p:cNvSpPr txBox="1"/>
          <p:nvPr/>
        </p:nvSpPr>
        <p:spPr>
          <a:xfrm>
            <a:off x="98792" y="6788127"/>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alibri Light" panose="020F0302020204030204" pitchFamily="34" charset="0"/>
                <a:ea typeface="Calibri"/>
                <a:cs typeface="Calibri Light" panose="020F0302020204030204" pitchFamily="34" charset="0"/>
              </a:rPr>
              <a:t>Youth Leadership Camp </a:t>
            </a:r>
            <a:endParaRPr lang="en-US" sz="1200" b="1" dirty="0">
              <a:latin typeface="Calibri Light" panose="020F0302020204030204" pitchFamily="34" charset="0"/>
              <a:cs typeface="Calibri Light" panose="020F0302020204030204" pitchFamily="34" charset="0"/>
            </a:endParaRPr>
          </a:p>
        </p:txBody>
      </p:sp>
      <p:sp>
        <p:nvSpPr>
          <p:cNvPr id="45" name="TextBox 44">
            <a:extLst>
              <a:ext uri="{FF2B5EF4-FFF2-40B4-BE49-F238E27FC236}">
                <a16:creationId xmlns:a16="http://schemas.microsoft.com/office/drawing/2014/main" id="{BA570D37-85C8-4C1D-AFCF-CC902BE2CA5A}"/>
              </a:ext>
            </a:extLst>
          </p:cNvPr>
          <p:cNvSpPr txBox="1"/>
          <p:nvPr/>
        </p:nvSpPr>
        <p:spPr>
          <a:xfrm>
            <a:off x="3241953" y="4908236"/>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alibri Light" panose="020F0302020204030204" pitchFamily="34" charset="0"/>
                <a:ea typeface="Calibri"/>
                <a:cs typeface="Calibri Light" panose="020F0302020204030204" pitchFamily="34" charset="0"/>
              </a:rPr>
              <a:t>Flexible Learning Activities Morning</a:t>
            </a:r>
            <a:endParaRPr lang="en-US" sz="1200" b="1" dirty="0">
              <a:latin typeface="Calibri Light" panose="020F0302020204030204" pitchFamily="34" charset="0"/>
              <a:cs typeface="Calibri Light" panose="020F0302020204030204" pitchFamily="34" charset="0"/>
            </a:endParaRPr>
          </a:p>
        </p:txBody>
      </p:sp>
      <p:sp>
        <p:nvSpPr>
          <p:cNvPr id="46" name="AutoShape 13">
            <a:extLst>
              <a:ext uri="{FF2B5EF4-FFF2-40B4-BE49-F238E27FC236}">
                <a16:creationId xmlns:a16="http://schemas.microsoft.com/office/drawing/2014/main" id="{04F6DF7F-09AA-4A57-A9B9-293B0491E203}"/>
              </a:ext>
            </a:extLst>
          </p:cNvPr>
          <p:cNvSpPr/>
          <p:nvPr/>
        </p:nvSpPr>
        <p:spPr>
          <a:xfrm rot="-5400000" flipV="1">
            <a:off x="2325087" y="2824229"/>
            <a:ext cx="4132746" cy="7218"/>
          </a:xfrm>
          <a:prstGeom prst="line">
            <a:avLst/>
          </a:prstGeom>
          <a:ln w="9525" cap="flat">
            <a:solidFill>
              <a:srgbClr val="D9C5A7"/>
            </a:solidFill>
            <a:prstDash val="solid"/>
            <a:headEnd type="none" w="sm" len="sm"/>
            <a:tailEnd type="none" w="sm" len="sm"/>
          </a:ln>
        </p:spPr>
      </p:sp>
      <p:sp>
        <p:nvSpPr>
          <p:cNvPr id="47" name="AutoShape 13">
            <a:extLst>
              <a:ext uri="{FF2B5EF4-FFF2-40B4-BE49-F238E27FC236}">
                <a16:creationId xmlns:a16="http://schemas.microsoft.com/office/drawing/2014/main" id="{71716EAC-1F27-48FF-B629-A0C9E09C5EE8}"/>
              </a:ext>
            </a:extLst>
          </p:cNvPr>
          <p:cNvSpPr/>
          <p:nvPr/>
        </p:nvSpPr>
        <p:spPr>
          <a:xfrm rot="-5400000" flipH="1">
            <a:off x="5275540" y="2625651"/>
            <a:ext cx="10775" cy="4551145"/>
          </a:xfrm>
          <a:prstGeom prst="line">
            <a:avLst/>
          </a:prstGeom>
          <a:ln w="9525" cap="flat">
            <a:solidFill>
              <a:srgbClr val="D9C5A7"/>
            </a:solidFill>
            <a:prstDash val="solid"/>
            <a:headEnd type="none" w="sm" len="sm"/>
            <a:tailEnd type="none" w="sm" len="sm"/>
          </a:ln>
        </p:spPr>
      </p:sp>
      <p:sp>
        <p:nvSpPr>
          <p:cNvPr id="48" name="AutoShape 13">
            <a:extLst>
              <a:ext uri="{FF2B5EF4-FFF2-40B4-BE49-F238E27FC236}">
                <a16:creationId xmlns:a16="http://schemas.microsoft.com/office/drawing/2014/main" id="{8DF14AE6-1953-4DC0-AA18-C68C9FB7C071}"/>
              </a:ext>
            </a:extLst>
          </p:cNvPr>
          <p:cNvSpPr/>
          <p:nvPr/>
        </p:nvSpPr>
        <p:spPr>
          <a:xfrm rot="-5400000">
            <a:off x="1494107" y="1703272"/>
            <a:ext cx="16450" cy="2978733"/>
          </a:xfrm>
          <a:prstGeom prst="line">
            <a:avLst/>
          </a:prstGeom>
          <a:ln w="9525" cap="flat">
            <a:solidFill>
              <a:srgbClr val="D9C5A7"/>
            </a:solidFill>
            <a:prstDash val="solid"/>
            <a:headEnd type="none" w="sm" len="sm"/>
            <a:tailEnd type="none" w="sm" len="sm"/>
          </a:ln>
        </p:spPr>
        <p:txBody>
          <a:bodyPr/>
          <a:lstStyle/>
          <a:p>
            <a:endParaRPr lang="en-AU" dirty="0"/>
          </a:p>
        </p:txBody>
      </p:sp>
      <p:sp>
        <p:nvSpPr>
          <p:cNvPr id="50" name="AutoShape 13">
            <a:extLst>
              <a:ext uri="{FF2B5EF4-FFF2-40B4-BE49-F238E27FC236}">
                <a16:creationId xmlns:a16="http://schemas.microsoft.com/office/drawing/2014/main" id="{16B49FAA-A24A-43FB-88F8-8E73014AEFD0}"/>
              </a:ext>
            </a:extLst>
          </p:cNvPr>
          <p:cNvSpPr/>
          <p:nvPr/>
        </p:nvSpPr>
        <p:spPr>
          <a:xfrm rot="-5400000" flipV="1">
            <a:off x="1342981" y="6794600"/>
            <a:ext cx="3807444" cy="2354"/>
          </a:xfrm>
          <a:prstGeom prst="line">
            <a:avLst/>
          </a:prstGeom>
          <a:ln w="9525" cap="flat">
            <a:solidFill>
              <a:srgbClr val="D9C5A7"/>
            </a:solidFill>
            <a:prstDash val="solid"/>
            <a:headEnd type="none" w="sm" len="sm"/>
            <a:tailEnd type="none" w="sm" len="sm"/>
          </a:ln>
        </p:spPr>
      </p:sp>
      <p:sp>
        <p:nvSpPr>
          <p:cNvPr id="51" name="AutoShape 13">
            <a:extLst>
              <a:ext uri="{FF2B5EF4-FFF2-40B4-BE49-F238E27FC236}">
                <a16:creationId xmlns:a16="http://schemas.microsoft.com/office/drawing/2014/main" id="{A48E3BEA-9562-4781-B5EE-5B3EFB0CEA46}"/>
              </a:ext>
            </a:extLst>
          </p:cNvPr>
          <p:cNvSpPr/>
          <p:nvPr/>
        </p:nvSpPr>
        <p:spPr>
          <a:xfrm rot="-5400000" flipV="1">
            <a:off x="1351133" y="3241207"/>
            <a:ext cx="3287569" cy="20873"/>
          </a:xfrm>
          <a:prstGeom prst="line">
            <a:avLst/>
          </a:prstGeom>
          <a:ln w="9525" cap="flat">
            <a:solidFill>
              <a:srgbClr val="D9C5A7"/>
            </a:solidFill>
            <a:prstDash val="solid"/>
            <a:headEnd type="none" w="sm" len="sm"/>
            <a:tailEnd type="none" w="sm" len="sm"/>
          </a:ln>
        </p:spPr>
      </p:sp>
      <p:sp>
        <p:nvSpPr>
          <p:cNvPr id="8" name="Rectangle 7">
            <a:extLst>
              <a:ext uri="{FF2B5EF4-FFF2-40B4-BE49-F238E27FC236}">
                <a16:creationId xmlns:a16="http://schemas.microsoft.com/office/drawing/2014/main" id="{FA9874A4-F2E4-46E6-B7DE-665684E68AEC}"/>
              </a:ext>
            </a:extLst>
          </p:cNvPr>
          <p:cNvSpPr/>
          <p:nvPr/>
        </p:nvSpPr>
        <p:spPr>
          <a:xfrm>
            <a:off x="4387850" y="816557"/>
            <a:ext cx="3033840" cy="2400657"/>
          </a:xfrm>
          <a:prstGeom prst="rect">
            <a:avLst/>
          </a:prstGeom>
        </p:spPr>
        <p:txBody>
          <a:bodyPr wrap="square">
            <a:spAutoFit/>
          </a:bodyPr>
          <a:lstStyle/>
          <a:p>
            <a:r>
              <a:rPr lang="en-AU" sz="1000" dirty="0"/>
              <a:t>From 1 March 2024, new laws came into affect to ban smoking and vaping in a variety of public outdoor areas in South Australia. </a:t>
            </a:r>
          </a:p>
          <a:p>
            <a:r>
              <a:rPr lang="en-AU" sz="1000" dirty="0"/>
              <a:t>Regulations under the South Australian Tobacco and E-Cigarette Products Act 1997 are being introduced to address risks associated with passive tobacco smoking and passive inhalation of e-cigarette aerosol. </a:t>
            </a:r>
          </a:p>
          <a:p>
            <a:r>
              <a:rPr lang="en-AU" sz="1000" dirty="0"/>
              <a:t>A person who smokes or uses e-cigarettes in a public place area declared by the regulations to be a public area in which smoking is banned is guilty of an offence. The maximum penalty is $750 + $105 expiation fee. To find out more, head to: </a:t>
            </a:r>
          </a:p>
          <a:p>
            <a:r>
              <a:rPr lang="en-AU" sz="1000" dirty="0">
                <a:hlinkClick r:id="rId4"/>
              </a:rPr>
              <a:t>https://www.sahealth.sa.gov.au/.../</a:t>
            </a:r>
            <a:r>
              <a:rPr lang="en-AU" sz="1000" dirty="0" err="1">
                <a:hlinkClick r:id="rId4"/>
              </a:rPr>
              <a:t>smoking+the+rules+and</a:t>
            </a:r>
            <a:r>
              <a:rPr lang="en-AU" sz="1000" dirty="0">
                <a:hlinkClick r:id="rId4"/>
              </a:rPr>
              <a:t>.../</a:t>
            </a:r>
            <a:endParaRPr lang="en-AU" sz="1000" dirty="0"/>
          </a:p>
          <a:p>
            <a:pPr>
              <a:spcAft>
                <a:spcPts val="0"/>
              </a:spcAft>
            </a:pPr>
            <a:endParaRPr lang="en-AU" sz="1000" dirty="0">
              <a:latin typeface="Calibri Light" panose="020F0302020204030204" pitchFamily="34" charset="0"/>
              <a:cs typeface="Calibri Light" panose="020F0302020204030204" pitchFamily="34" charset="0"/>
            </a:endParaRPr>
          </a:p>
        </p:txBody>
      </p:sp>
      <p:pic>
        <p:nvPicPr>
          <p:cNvPr id="12" name="Picture 11">
            <a:extLst>
              <a:ext uri="{FF2B5EF4-FFF2-40B4-BE49-F238E27FC236}">
                <a16:creationId xmlns:a16="http://schemas.microsoft.com/office/drawing/2014/main" id="{AA7313E8-A368-480C-8F2D-A22F27D7E15B}"/>
              </a:ext>
            </a:extLst>
          </p:cNvPr>
          <p:cNvPicPr>
            <a:picLocks noChangeAspect="1"/>
          </p:cNvPicPr>
          <p:nvPr/>
        </p:nvPicPr>
        <p:blipFill>
          <a:blip r:embed="rId5"/>
          <a:stretch>
            <a:fillRect/>
          </a:stretch>
        </p:blipFill>
        <p:spPr>
          <a:xfrm>
            <a:off x="3029420" y="1665160"/>
            <a:ext cx="1320706" cy="3191023"/>
          </a:xfrm>
          <a:prstGeom prst="rect">
            <a:avLst/>
          </a:prstGeom>
        </p:spPr>
      </p:pic>
      <p:pic>
        <p:nvPicPr>
          <p:cNvPr id="2" name="Picture 1">
            <a:extLst>
              <a:ext uri="{FF2B5EF4-FFF2-40B4-BE49-F238E27FC236}">
                <a16:creationId xmlns:a16="http://schemas.microsoft.com/office/drawing/2014/main" id="{19732126-47E2-409D-98E7-8C5247A8DD19}"/>
              </a:ext>
            </a:extLst>
          </p:cNvPr>
          <p:cNvPicPr>
            <a:picLocks noChangeAspect="1"/>
          </p:cNvPicPr>
          <p:nvPr/>
        </p:nvPicPr>
        <p:blipFill>
          <a:blip r:embed="rId6"/>
          <a:stretch>
            <a:fillRect/>
          </a:stretch>
        </p:blipFill>
        <p:spPr>
          <a:xfrm>
            <a:off x="147906" y="1593056"/>
            <a:ext cx="2742289" cy="1571875"/>
          </a:xfrm>
          <a:prstGeom prst="rect">
            <a:avLst/>
          </a:prstGeom>
        </p:spPr>
      </p:pic>
      <p:pic>
        <p:nvPicPr>
          <p:cNvPr id="10" name="Picture 9">
            <a:extLst>
              <a:ext uri="{FF2B5EF4-FFF2-40B4-BE49-F238E27FC236}">
                <a16:creationId xmlns:a16="http://schemas.microsoft.com/office/drawing/2014/main" id="{A91C06DD-488E-4A31-BD17-6671BFB2CDDB}"/>
              </a:ext>
            </a:extLst>
          </p:cNvPr>
          <p:cNvPicPr>
            <a:picLocks noChangeAspect="1"/>
          </p:cNvPicPr>
          <p:nvPr/>
        </p:nvPicPr>
        <p:blipFill>
          <a:blip r:embed="rId7"/>
          <a:stretch>
            <a:fillRect/>
          </a:stretch>
        </p:blipFill>
        <p:spPr>
          <a:xfrm>
            <a:off x="4512682" y="3030299"/>
            <a:ext cx="2809601" cy="1865130"/>
          </a:xfrm>
          <a:prstGeom prst="rect">
            <a:avLst/>
          </a:prstGeom>
        </p:spPr>
      </p:pic>
      <p:sp>
        <p:nvSpPr>
          <p:cNvPr id="58" name="Rectangle 57">
            <a:extLst>
              <a:ext uri="{FF2B5EF4-FFF2-40B4-BE49-F238E27FC236}">
                <a16:creationId xmlns:a16="http://schemas.microsoft.com/office/drawing/2014/main" id="{BCA9A6A6-BB45-4823-AAA7-D8B4DD063B86}"/>
              </a:ext>
            </a:extLst>
          </p:cNvPr>
          <p:cNvSpPr/>
          <p:nvPr/>
        </p:nvSpPr>
        <p:spPr>
          <a:xfrm>
            <a:off x="62478" y="921401"/>
            <a:ext cx="4325372" cy="707886"/>
          </a:xfrm>
          <a:prstGeom prst="rect">
            <a:avLst/>
          </a:prstGeom>
        </p:spPr>
        <p:txBody>
          <a:bodyPr wrap="square">
            <a:spAutoFit/>
          </a:bodyPr>
          <a:lstStyle/>
          <a:p>
            <a:pPr lvl="0" eaLnBrk="0" fontAlgn="ctr" hangingPunct="0">
              <a:spcBef>
                <a:spcPct val="0"/>
              </a:spcBef>
              <a:spcAft>
                <a:spcPct val="0"/>
              </a:spcAft>
            </a:pPr>
            <a:r>
              <a:rPr lang="en-AU" sz="1000" dirty="0"/>
              <a:t>Whyalla Secondary College Governing Council are conducting a Kytons Easter Fundraiser. Orders are now open and will close Wednesday 20 March for delivery on Tuesday 26 March. Orders can be made through the </a:t>
            </a:r>
            <a:r>
              <a:rPr lang="en-AU" sz="1000" dirty="0" err="1"/>
              <a:t>Qkr</a:t>
            </a:r>
            <a:r>
              <a:rPr lang="en-AU" sz="1000" dirty="0"/>
              <a:t>! app or by order form available at the front office.</a:t>
            </a:r>
            <a:endParaRPr lang="en-US" altLang="en-US" sz="1000" dirty="0">
              <a:solidFill>
                <a:srgbClr val="050505"/>
              </a:solidFill>
              <a:latin typeface="Calibri Light" panose="020F0302020204030204" pitchFamily="34" charset="0"/>
              <a:cs typeface="Calibri Light" panose="020F0302020204030204" pitchFamily="34" charset="0"/>
            </a:endParaRPr>
          </a:p>
        </p:txBody>
      </p:sp>
      <p:sp>
        <p:nvSpPr>
          <p:cNvPr id="59" name="TextBox 58">
            <a:extLst>
              <a:ext uri="{FF2B5EF4-FFF2-40B4-BE49-F238E27FC236}">
                <a16:creationId xmlns:a16="http://schemas.microsoft.com/office/drawing/2014/main" id="{27DAF12B-AF92-4D33-86C2-4F5EF237EF10}"/>
              </a:ext>
            </a:extLst>
          </p:cNvPr>
          <p:cNvSpPr txBox="1"/>
          <p:nvPr/>
        </p:nvSpPr>
        <p:spPr>
          <a:xfrm>
            <a:off x="46762" y="723174"/>
            <a:ext cx="2743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Calibri Light" panose="020F0302020204030204" pitchFamily="34" charset="0"/>
                <a:ea typeface="Calibri"/>
                <a:cs typeface="Calibri Light" panose="020F0302020204030204" pitchFamily="34" charset="0"/>
              </a:rPr>
              <a:t>Governing Council Easter Fundraiser </a:t>
            </a:r>
            <a:endParaRPr lang="en-US" sz="1200" b="1" dirty="0">
              <a:latin typeface="Calibri Light" panose="020F0302020204030204" pitchFamily="34" charset="0"/>
              <a:cs typeface="Calibri Light" panose="020F0302020204030204" pitchFamily="34" charset="0"/>
            </a:endParaRPr>
          </a:p>
        </p:txBody>
      </p:sp>
      <p:pic>
        <p:nvPicPr>
          <p:cNvPr id="25" name="Picture 24">
            <a:extLst>
              <a:ext uri="{FF2B5EF4-FFF2-40B4-BE49-F238E27FC236}">
                <a16:creationId xmlns:a16="http://schemas.microsoft.com/office/drawing/2014/main" id="{406835B0-6E68-4D4D-B09C-68288A29E78E}"/>
              </a:ext>
            </a:extLst>
          </p:cNvPr>
          <p:cNvPicPr>
            <a:picLocks noChangeAspect="1"/>
          </p:cNvPicPr>
          <p:nvPr/>
        </p:nvPicPr>
        <p:blipFill>
          <a:blip r:embed="rId8"/>
          <a:stretch>
            <a:fillRect/>
          </a:stretch>
        </p:blipFill>
        <p:spPr>
          <a:xfrm>
            <a:off x="44439" y="8699500"/>
            <a:ext cx="5094979" cy="1397581"/>
          </a:xfrm>
          <a:prstGeom prst="rect">
            <a:avLst/>
          </a:prstGeom>
        </p:spPr>
      </p:pic>
      <p:pic>
        <p:nvPicPr>
          <p:cNvPr id="26" name="Picture 25">
            <a:extLst>
              <a:ext uri="{FF2B5EF4-FFF2-40B4-BE49-F238E27FC236}">
                <a16:creationId xmlns:a16="http://schemas.microsoft.com/office/drawing/2014/main" id="{B540BAE4-ABA5-43F8-9A08-7D6A005F518C}"/>
              </a:ext>
            </a:extLst>
          </p:cNvPr>
          <p:cNvPicPr>
            <a:picLocks noChangeAspect="1"/>
          </p:cNvPicPr>
          <p:nvPr/>
        </p:nvPicPr>
        <p:blipFill>
          <a:blip r:embed="rId9"/>
          <a:stretch>
            <a:fillRect/>
          </a:stretch>
        </p:blipFill>
        <p:spPr>
          <a:xfrm>
            <a:off x="5193453" y="8699521"/>
            <a:ext cx="2309011" cy="1397560"/>
          </a:xfrm>
          <a:prstGeom prst="rect">
            <a:avLst/>
          </a:prstGeom>
        </p:spPr>
      </p:pic>
      <p:pic>
        <p:nvPicPr>
          <p:cNvPr id="2050" name="Picture 2" descr="Image result for world down syndrome day 2024">
            <a:extLst>
              <a:ext uri="{FF2B5EF4-FFF2-40B4-BE49-F238E27FC236}">
                <a16:creationId xmlns:a16="http://schemas.microsoft.com/office/drawing/2014/main" id="{E9E0BD28-A035-4710-8C30-06E103E2A55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165" y="3228073"/>
            <a:ext cx="1700935" cy="18555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10 people and clarinet">
            <a:extLst>
              <a:ext uri="{FF2B5EF4-FFF2-40B4-BE49-F238E27FC236}">
                <a16:creationId xmlns:a16="http://schemas.microsoft.com/office/drawing/2014/main" id="{9A65A247-AB1A-474C-B636-96E33510044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1307" y="5188756"/>
            <a:ext cx="3065960" cy="1606408"/>
          </a:xfrm>
          <a:prstGeom prst="rect">
            <a:avLst/>
          </a:prstGeom>
          <a:noFill/>
          <a:extLst>
            <a:ext uri="{909E8E84-426E-40DD-AFC4-6F175D3DCCD1}">
              <a14:hiddenFill xmlns:a14="http://schemas.microsoft.com/office/drawing/2010/main">
                <a:solidFill>
                  <a:srgbClr val="FFFFFF"/>
                </a:solidFill>
              </a14:hiddenFill>
            </a:ext>
          </a:extLst>
        </p:spPr>
      </p:pic>
      <p:sp>
        <p:nvSpPr>
          <p:cNvPr id="37" name="AutoShape 13">
            <a:extLst>
              <a:ext uri="{FF2B5EF4-FFF2-40B4-BE49-F238E27FC236}">
                <a16:creationId xmlns:a16="http://schemas.microsoft.com/office/drawing/2014/main" id="{7420566F-CC19-47EA-94DA-607BA8D92B2A}"/>
              </a:ext>
            </a:extLst>
          </p:cNvPr>
          <p:cNvSpPr/>
          <p:nvPr/>
        </p:nvSpPr>
        <p:spPr>
          <a:xfrm rot="-5400000">
            <a:off x="3682893" y="908148"/>
            <a:ext cx="6546" cy="1403371"/>
          </a:xfrm>
          <a:prstGeom prst="line">
            <a:avLst/>
          </a:prstGeom>
          <a:ln w="9525" cap="flat">
            <a:solidFill>
              <a:srgbClr val="D9C5A7"/>
            </a:solidFill>
            <a:prstDash val="solid"/>
            <a:headEnd type="none" w="sm" len="sm"/>
            <a:tailEnd type="none" w="sm" len="sm"/>
          </a:ln>
        </p:spPr>
        <p:txBody>
          <a:bodyPr/>
          <a:lstStyle/>
          <a:p>
            <a:endParaRPr lang="en-AU" dirty="0"/>
          </a:p>
        </p:txBody>
      </p:sp>
      <p:sp>
        <p:nvSpPr>
          <p:cNvPr id="38" name="AutoShape 13">
            <a:extLst>
              <a:ext uri="{FF2B5EF4-FFF2-40B4-BE49-F238E27FC236}">
                <a16:creationId xmlns:a16="http://schemas.microsoft.com/office/drawing/2014/main" id="{C6721B17-5ABF-4EB4-9D74-26B0A0CA4857}"/>
              </a:ext>
            </a:extLst>
          </p:cNvPr>
          <p:cNvSpPr/>
          <p:nvPr/>
        </p:nvSpPr>
        <p:spPr>
          <a:xfrm rot="-5400000" flipH="1">
            <a:off x="1608274" y="3498962"/>
            <a:ext cx="16451" cy="3270951"/>
          </a:xfrm>
          <a:prstGeom prst="line">
            <a:avLst/>
          </a:prstGeom>
          <a:ln w="9525" cap="flat">
            <a:solidFill>
              <a:srgbClr val="D9C5A7"/>
            </a:solidFill>
            <a:prstDash val="solid"/>
            <a:headEnd type="none" w="sm" len="sm"/>
            <a:tailEnd type="none" w="sm" len="sm"/>
          </a:ln>
        </p:spPr>
        <p:txBody>
          <a:bodyPr/>
          <a:lstStyle/>
          <a:p>
            <a:endParaRPr lang="en-AU" dirty="0"/>
          </a:p>
        </p:txBody>
      </p:sp>
    </p:spTree>
    <p:extLst>
      <p:ext uri="{BB962C8B-B14F-4D97-AF65-F5344CB8AC3E}">
        <p14:creationId xmlns:p14="http://schemas.microsoft.com/office/powerpoint/2010/main" val="925780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306E5-A386-4C54-8C54-66DAF44BE2FB}"/>
              </a:ext>
            </a:extLst>
          </p:cNvPr>
          <p:cNvPicPr>
            <a:picLocks noChangeAspect="1"/>
          </p:cNvPicPr>
          <p:nvPr/>
        </p:nvPicPr>
        <p:blipFill>
          <a:blip r:embed="rId2"/>
          <a:stretch>
            <a:fillRect/>
          </a:stretch>
        </p:blipFill>
        <p:spPr>
          <a:xfrm>
            <a:off x="3069945" y="1072865"/>
            <a:ext cx="2363568" cy="1670066"/>
          </a:xfrm>
          <a:prstGeom prst="rect">
            <a:avLst/>
          </a:prstGeom>
        </p:spPr>
      </p:pic>
      <p:grpSp>
        <p:nvGrpSpPr>
          <p:cNvPr id="4" name="Group 14">
            <a:extLst>
              <a:ext uri="{FF2B5EF4-FFF2-40B4-BE49-F238E27FC236}">
                <a16:creationId xmlns:a16="http://schemas.microsoft.com/office/drawing/2014/main" id="{DBDEFE3B-CCA4-4C1B-8517-06F8FF551325}"/>
              </a:ext>
            </a:extLst>
          </p:cNvPr>
          <p:cNvGrpSpPr/>
          <p:nvPr/>
        </p:nvGrpSpPr>
        <p:grpSpPr>
          <a:xfrm>
            <a:off x="1" y="-25992"/>
            <a:ext cx="7556500" cy="6515692"/>
            <a:chOff x="0" y="0"/>
            <a:chExt cx="2856810" cy="2428060"/>
          </a:xfrm>
        </p:grpSpPr>
        <p:sp>
          <p:nvSpPr>
            <p:cNvPr id="5" name="Freeform 15">
              <a:extLst>
                <a:ext uri="{FF2B5EF4-FFF2-40B4-BE49-F238E27FC236}">
                  <a16:creationId xmlns:a16="http://schemas.microsoft.com/office/drawing/2014/main" id="{228D7247-EE57-4C67-BF45-1E19295BA458}"/>
                </a:ext>
              </a:extLst>
            </p:cNvPr>
            <p:cNvSpPr/>
            <p:nvPr/>
          </p:nvSpPr>
          <p:spPr>
            <a:xfrm>
              <a:off x="0" y="0"/>
              <a:ext cx="2856810" cy="301626"/>
            </a:xfrm>
            <a:custGeom>
              <a:avLst/>
              <a:gdLst/>
              <a:ahLst/>
              <a:cxnLst/>
              <a:rect l="l" t="t" r="r" b="b"/>
              <a:pathLst>
                <a:path w="2856810" h="301626">
                  <a:moveTo>
                    <a:pt x="0" y="0"/>
                  </a:moveTo>
                  <a:lnTo>
                    <a:pt x="2856810" y="0"/>
                  </a:lnTo>
                  <a:lnTo>
                    <a:pt x="2856810" y="301626"/>
                  </a:lnTo>
                  <a:lnTo>
                    <a:pt x="0" y="301626"/>
                  </a:lnTo>
                  <a:close/>
                </a:path>
              </a:pathLst>
            </a:custGeom>
            <a:solidFill>
              <a:srgbClr val="D9C5A7"/>
            </a:solidFill>
          </p:spPr>
        </p:sp>
        <p:sp>
          <p:nvSpPr>
            <p:cNvPr id="6" name="TextBox 16">
              <a:extLst>
                <a:ext uri="{FF2B5EF4-FFF2-40B4-BE49-F238E27FC236}">
                  <a16:creationId xmlns:a16="http://schemas.microsoft.com/office/drawing/2014/main" id="{370674A0-A0E5-4773-8AF8-B9739405F740}"/>
                </a:ext>
              </a:extLst>
            </p:cNvPr>
            <p:cNvSpPr txBox="1"/>
            <p:nvPr/>
          </p:nvSpPr>
          <p:spPr>
            <a:xfrm>
              <a:off x="88273" y="1586685"/>
              <a:ext cx="812800" cy="841375"/>
            </a:xfrm>
            <a:prstGeom prst="rect">
              <a:avLst/>
            </a:prstGeom>
          </p:spPr>
          <p:txBody>
            <a:bodyPr lIns="50800" tIns="50800" rIns="50800" bIns="50800" rtlCol="0" anchor="ctr"/>
            <a:lstStyle/>
            <a:p>
              <a:pPr algn="ctr">
                <a:lnSpc>
                  <a:spcPts val="1540"/>
                </a:lnSpc>
              </a:pPr>
              <a:endParaRPr dirty="0"/>
            </a:p>
          </p:txBody>
        </p:sp>
      </p:grpSp>
      <p:sp>
        <p:nvSpPr>
          <p:cNvPr id="7" name="Freeform 10">
            <a:extLst>
              <a:ext uri="{FF2B5EF4-FFF2-40B4-BE49-F238E27FC236}">
                <a16:creationId xmlns:a16="http://schemas.microsoft.com/office/drawing/2014/main" id="{04574543-F928-41B0-A028-878928D75DC5}"/>
              </a:ext>
            </a:extLst>
          </p:cNvPr>
          <p:cNvSpPr/>
          <p:nvPr/>
        </p:nvSpPr>
        <p:spPr>
          <a:xfrm>
            <a:off x="0" y="10153739"/>
            <a:ext cx="7556501" cy="539661"/>
          </a:xfrm>
          <a:custGeom>
            <a:avLst/>
            <a:gdLst/>
            <a:ahLst/>
            <a:cxnLst/>
            <a:rect l="l" t="t" r="r" b="b"/>
            <a:pathLst>
              <a:path w="2856810" h="240934">
                <a:moveTo>
                  <a:pt x="0" y="0"/>
                </a:moveTo>
                <a:lnTo>
                  <a:pt x="2856810" y="0"/>
                </a:lnTo>
                <a:lnTo>
                  <a:pt x="2856810" y="240934"/>
                </a:lnTo>
                <a:lnTo>
                  <a:pt x="0" y="240934"/>
                </a:lnTo>
                <a:close/>
              </a:path>
            </a:pathLst>
          </a:custGeom>
          <a:solidFill>
            <a:srgbClr val="D9C5A7"/>
          </a:solidFill>
        </p:spPr>
      </p:sp>
      <p:sp>
        <p:nvSpPr>
          <p:cNvPr id="8" name="TextBox 14">
            <a:extLst>
              <a:ext uri="{FF2B5EF4-FFF2-40B4-BE49-F238E27FC236}">
                <a16:creationId xmlns:a16="http://schemas.microsoft.com/office/drawing/2014/main" id="{3A71125D-0836-4EF8-A6B7-D6EA5929ED79}"/>
              </a:ext>
            </a:extLst>
          </p:cNvPr>
          <p:cNvSpPr txBox="1"/>
          <p:nvPr/>
        </p:nvSpPr>
        <p:spPr>
          <a:xfrm>
            <a:off x="2055431" y="57353"/>
            <a:ext cx="3764179" cy="669222"/>
          </a:xfrm>
          <a:prstGeom prst="rect">
            <a:avLst/>
          </a:prstGeom>
        </p:spPr>
        <p:txBody>
          <a:bodyPr wrap="square" lIns="0" tIns="0" rIns="0" bIns="0" rtlCol="0" anchor="t">
            <a:spAutoFit/>
          </a:bodyPr>
          <a:lstStyle/>
          <a:p>
            <a:pPr>
              <a:lnSpc>
                <a:spcPts val="5743"/>
              </a:lnSpc>
              <a:spcBef>
                <a:spcPct val="0"/>
              </a:spcBef>
            </a:pPr>
            <a:r>
              <a:rPr lang="en-US" sz="4102" dirty="0">
                <a:solidFill>
                  <a:srgbClr val="FFFFFF"/>
                </a:solidFill>
                <a:latin typeface="Argent"/>
              </a:rPr>
              <a:t>Official Opening</a:t>
            </a:r>
          </a:p>
        </p:txBody>
      </p:sp>
      <p:sp>
        <p:nvSpPr>
          <p:cNvPr id="9" name="TextBox 14">
            <a:extLst>
              <a:ext uri="{FF2B5EF4-FFF2-40B4-BE49-F238E27FC236}">
                <a16:creationId xmlns:a16="http://schemas.microsoft.com/office/drawing/2014/main" id="{9326BF38-4916-4CE4-9351-469647AA6FE1}"/>
              </a:ext>
            </a:extLst>
          </p:cNvPr>
          <p:cNvSpPr txBox="1"/>
          <p:nvPr/>
        </p:nvSpPr>
        <p:spPr>
          <a:xfrm>
            <a:off x="3930650" y="9977159"/>
            <a:ext cx="3625850" cy="630814"/>
          </a:xfrm>
          <a:prstGeom prst="rect">
            <a:avLst/>
          </a:prstGeom>
        </p:spPr>
        <p:txBody>
          <a:bodyPr wrap="square" lIns="0" tIns="0" rIns="0" bIns="0" rtlCol="0" anchor="t">
            <a:spAutoFit/>
          </a:bodyPr>
          <a:lstStyle/>
          <a:p>
            <a:pPr>
              <a:lnSpc>
                <a:spcPts val="5743"/>
              </a:lnSpc>
              <a:spcBef>
                <a:spcPct val="0"/>
              </a:spcBef>
            </a:pPr>
            <a:r>
              <a:rPr lang="en-US" sz="2800" dirty="0">
                <a:solidFill>
                  <a:srgbClr val="FFFFFF"/>
                </a:solidFill>
                <a:latin typeface="Argent"/>
              </a:rPr>
              <a:t>Week 7, Term 1, 2024</a:t>
            </a:r>
          </a:p>
        </p:txBody>
      </p:sp>
      <p:pic>
        <p:nvPicPr>
          <p:cNvPr id="10" name="Picture 9" descr="A picture containing logo&#10;&#10;Description automatically generated">
            <a:extLst>
              <a:ext uri="{FF2B5EF4-FFF2-40B4-BE49-F238E27FC236}">
                <a16:creationId xmlns:a16="http://schemas.microsoft.com/office/drawing/2014/main" id="{2F9AF8F1-BD46-441A-B7D2-DA89C887621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3380" y="10189387"/>
            <a:ext cx="2032051" cy="504013"/>
          </a:xfrm>
          <a:prstGeom prst="rect">
            <a:avLst/>
          </a:prstGeom>
        </p:spPr>
      </p:pic>
      <p:pic>
        <p:nvPicPr>
          <p:cNvPr id="11" name="Picture 10">
            <a:extLst>
              <a:ext uri="{FF2B5EF4-FFF2-40B4-BE49-F238E27FC236}">
                <a16:creationId xmlns:a16="http://schemas.microsoft.com/office/drawing/2014/main" id="{965B2273-4B65-40D6-B914-2D80C3E38FC1}"/>
              </a:ext>
            </a:extLst>
          </p:cNvPr>
          <p:cNvPicPr>
            <a:picLocks noChangeAspect="1"/>
          </p:cNvPicPr>
          <p:nvPr/>
        </p:nvPicPr>
        <p:blipFill>
          <a:blip r:embed="rId4"/>
          <a:stretch>
            <a:fillRect/>
          </a:stretch>
        </p:blipFill>
        <p:spPr>
          <a:xfrm>
            <a:off x="5607050" y="856638"/>
            <a:ext cx="1568450" cy="2091713"/>
          </a:xfrm>
          <a:prstGeom prst="rect">
            <a:avLst/>
          </a:prstGeom>
        </p:spPr>
      </p:pic>
      <p:pic>
        <p:nvPicPr>
          <p:cNvPr id="13" name="Picture 12">
            <a:extLst>
              <a:ext uri="{FF2B5EF4-FFF2-40B4-BE49-F238E27FC236}">
                <a16:creationId xmlns:a16="http://schemas.microsoft.com/office/drawing/2014/main" id="{E7F1A9DF-0424-4B07-9893-4836DA3C222F}"/>
              </a:ext>
            </a:extLst>
          </p:cNvPr>
          <p:cNvPicPr>
            <a:picLocks noChangeAspect="1"/>
          </p:cNvPicPr>
          <p:nvPr/>
        </p:nvPicPr>
        <p:blipFill>
          <a:blip r:embed="rId5"/>
          <a:stretch>
            <a:fillRect/>
          </a:stretch>
        </p:blipFill>
        <p:spPr>
          <a:xfrm>
            <a:off x="273049" y="841471"/>
            <a:ext cx="2617703" cy="3491015"/>
          </a:xfrm>
          <a:prstGeom prst="rect">
            <a:avLst/>
          </a:prstGeom>
        </p:spPr>
      </p:pic>
      <p:pic>
        <p:nvPicPr>
          <p:cNvPr id="14" name="Picture 13">
            <a:extLst>
              <a:ext uri="{FF2B5EF4-FFF2-40B4-BE49-F238E27FC236}">
                <a16:creationId xmlns:a16="http://schemas.microsoft.com/office/drawing/2014/main" id="{6D924196-B3BB-411F-B0A4-1D7237A4B937}"/>
              </a:ext>
            </a:extLst>
          </p:cNvPr>
          <p:cNvPicPr>
            <a:picLocks noChangeAspect="1"/>
          </p:cNvPicPr>
          <p:nvPr/>
        </p:nvPicPr>
        <p:blipFill>
          <a:blip r:embed="rId6"/>
          <a:stretch>
            <a:fillRect/>
          </a:stretch>
        </p:blipFill>
        <p:spPr>
          <a:xfrm>
            <a:off x="4159250" y="3021862"/>
            <a:ext cx="3276600" cy="2029925"/>
          </a:xfrm>
          <a:prstGeom prst="rect">
            <a:avLst/>
          </a:prstGeom>
        </p:spPr>
      </p:pic>
      <p:pic>
        <p:nvPicPr>
          <p:cNvPr id="18" name="Picture 17">
            <a:extLst>
              <a:ext uri="{FF2B5EF4-FFF2-40B4-BE49-F238E27FC236}">
                <a16:creationId xmlns:a16="http://schemas.microsoft.com/office/drawing/2014/main" id="{51A8F7B4-5309-49B9-8927-B0235B0BC7D6}"/>
              </a:ext>
            </a:extLst>
          </p:cNvPr>
          <p:cNvPicPr>
            <a:picLocks noChangeAspect="1"/>
          </p:cNvPicPr>
          <p:nvPr/>
        </p:nvPicPr>
        <p:blipFill>
          <a:blip r:embed="rId7"/>
          <a:stretch>
            <a:fillRect/>
          </a:stretch>
        </p:blipFill>
        <p:spPr>
          <a:xfrm>
            <a:off x="427517" y="6054224"/>
            <a:ext cx="1829825" cy="1909672"/>
          </a:xfrm>
          <a:prstGeom prst="rect">
            <a:avLst/>
          </a:prstGeom>
        </p:spPr>
      </p:pic>
      <p:pic>
        <p:nvPicPr>
          <p:cNvPr id="19" name="Picture 18">
            <a:extLst>
              <a:ext uri="{FF2B5EF4-FFF2-40B4-BE49-F238E27FC236}">
                <a16:creationId xmlns:a16="http://schemas.microsoft.com/office/drawing/2014/main" id="{B1FCF5ED-3CC5-4E5C-B829-FF1B96D06853}"/>
              </a:ext>
            </a:extLst>
          </p:cNvPr>
          <p:cNvPicPr>
            <a:picLocks noChangeAspect="1"/>
          </p:cNvPicPr>
          <p:nvPr/>
        </p:nvPicPr>
        <p:blipFill>
          <a:blip r:embed="rId8"/>
          <a:stretch>
            <a:fillRect/>
          </a:stretch>
        </p:blipFill>
        <p:spPr>
          <a:xfrm>
            <a:off x="3244850" y="8048113"/>
            <a:ext cx="4017578" cy="2017336"/>
          </a:xfrm>
          <a:prstGeom prst="rect">
            <a:avLst/>
          </a:prstGeom>
        </p:spPr>
      </p:pic>
      <p:pic>
        <p:nvPicPr>
          <p:cNvPr id="20" name="Picture 19">
            <a:extLst>
              <a:ext uri="{FF2B5EF4-FFF2-40B4-BE49-F238E27FC236}">
                <a16:creationId xmlns:a16="http://schemas.microsoft.com/office/drawing/2014/main" id="{9502178F-78A4-4497-B0FD-C110CDE1736A}"/>
              </a:ext>
            </a:extLst>
          </p:cNvPr>
          <p:cNvPicPr>
            <a:picLocks noChangeAspect="1"/>
          </p:cNvPicPr>
          <p:nvPr/>
        </p:nvPicPr>
        <p:blipFill>
          <a:blip r:embed="rId9"/>
          <a:stretch>
            <a:fillRect/>
          </a:stretch>
        </p:blipFill>
        <p:spPr>
          <a:xfrm>
            <a:off x="2560433" y="5101572"/>
            <a:ext cx="4867557" cy="2898657"/>
          </a:xfrm>
          <a:prstGeom prst="rect">
            <a:avLst/>
          </a:prstGeom>
        </p:spPr>
      </p:pic>
      <p:sp>
        <p:nvSpPr>
          <p:cNvPr id="21" name="Rectangle 20">
            <a:extLst>
              <a:ext uri="{FF2B5EF4-FFF2-40B4-BE49-F238E27FC236}">
                <a16:creationId xmlns:a16="http://schemas.microsoft.com/office/drawing/2014/main" id="{6AFAC0CD-1832-433E-9BEE-E6C9A813A46C}"/>
              </a:ext>
            </a:extLst>
          </p:cNvPr>
          <p:cNvSpPr/>
          <p:nvPr/>
        </p:nvSpPr>
        <p:spPr>
          <a:xfrm>
            <a:off x="151094" y="4341114"/>
            <a:ext cx="3810000" cy="743665"/>
          </a:xfrm>
          <a:prstGeom prst="rect">
            <a:avLst/>
          </a:prstGeom>
        </p:spPr>
        <p:txBody>
          <a:bodyPr wrap="square">
            <a:spAutoFit/>
          </a:bodyPr>
          <a:lstStyle/>
          <a:p>
            <a:pPr>
              <a:lnSpc>
                <a:spcPct val="107000"/>
              </a:lnSpc>
              <a:spcAft>
                <a:spcPts val="0"/>
              </a:spcAft>
            </a:pPr>
            <a:r>
              <a:rPr lang="en-AU" sz="1000" dirty="0">
                <a:latin typeface="Calibri Light" panose="020F0302020204030204" pitchFamily="34" charset="0"/>
                <a:cs typeface="Calibri Light" panose="020F0302020204030204" pitchFamily="34" charset="0"/>
              </a:rPr>
              <a:t>Yesterday we had the pleasure of hosting our official opening with state and local government dignitaries, as well as site planning and building officials. It was wonderful to finally celebrate our opening and share our journey.</a:t>
            </a:r>
          </a:p>
        </p:txBody>
      </p:sp>
      <p:pic>
        <p:nvPicPr>
          <p:cNvPr id="23" name="Picture 22">
            <a:extLst>
              <a:ext uri="{FF2B5EF4-FFF2-40B4-BE49-F238E27FC236}">
                <a16:creationId xmlns:a16="http://schemas.microsoft.com/office/drawing/2014/main" id="{AAC7841A-5325-4A3F-8839-B3BE0E5E9F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86" y="8050203"/>
            <a:ext cx="3037627" cy="2028994"/>
          </a:xfrm>
          <a:prstGeom prst="rect">
            <a:avLst/>
          </a:prstGeom>
        </p:spPr>
      </p:pic>
      <p:sp>
        <p:nvSpPr>
          <p:cNvPr id="25" name="Rectangle 24">
            <a:extLst>
              <a:ext uri="{FF2B5EF4-FFF2-40B4-BE49-F238E27FC236}">
                <a16:creationId xmlns:a16="http://schemas.microsoft.com/office/drawing/2014/main" id="{045FC9DF-8251-4597-80DA-B65B1A25A6FE}"/>
              </a:ext>
            </a:extLst>
          </p:cNvPr>
          <p:cNvSpPr/>
          <p:nvPr/>
        </p:nvSpPr>
        <p:spPr>
          <a:xfrm>
            <a:off x="163733" y="5002279"/>
            <a:ext cx="2454125" cy="1072986"/>
          </a:xfrm>
          <a:prstGeom prst="rect">
            <a:avLst/>
          </a:prstGeom>
        </p:spPr>
        <p:txBody>
          <a:bodyPr wrap="square">
            <a:spAutoFit/>
          </a:bodyPr>
          <a:lstStyle/>
          <a:p>
            <a:pPr>
              <a:lnSpc>
                <a:spcPct val="107000"/>
              </a:lnSpc>
              <a:spcAft>
                <a:spcPts val="0"/>
              </a:spcAft>
            </a:pPr>
            <a:r>
              <a:rPr lang="en-AU" sz="1000" dirty="0">
                <a:latin typeface="Calibri Light" panose="020F0302020204030204" pitchFamily="34" charset="0"/>
                <a:cs typeface="Calibri Light" panose="020F0302020204030204" pitchFamily="34" charset="0"/>
              </a:rPr>
              <a:t>Honourable mentions to the Minister for Education, Training and Skills, Blair Boyer MP and Eddie Hughes MP, Member for Giles, who joined Principal Tricia Richman and the team for the unveiling of the official plaque.</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6355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2ACD2A8CCEBE49AB90BA004EDD41F2" ma:contentTypeVersion="15" ma:contentTypeDescription="Create a new document." ma:contentTypeScope="" ma:versionID="892535a8737202199922b64cc368fd8d">
  <xsd:schema xmlns:xsd="http://www.w3.org/2001/XMLSchema" xmlns:xs="http://www.w3.org/2001/XMLSchema" xmlns:p="http://schemas.microsoft.com/office/2006/metadata/properties" xmlns:ns3="15ada082-dc0a-4879-b24f-fe2cb150eff6" xmlns:ns4="582eafdf-e0c3-4702-aa15-a72deada9963" targetNamespace="http://schemas.microsoft.com/office/2006/metadata/properties" ma:root="true" ma:fieldsID="300a5181985c2a849bca4fa943f5500b" ns3:_="" ns4:_="">
    <xsd:import namespace="15ada082-dc0a-4879-b24f-fe2cb150eff6"/>
    <xsd:import namespace="582eafdf-e0c3-4702-aa15-a72deada996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Location" minOccurs="0"/>
                <xsd:element ref="ns4:MediaServiceGenerationTime" minOccurs="0"/>
                <xsd:element ref="ns4:MediaServiceEventHashCode" minOccurs="0"/>
                <xsd:element ref="ns4:MediaServiceOCR"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da082-dc0a-4879-b24f-fe2cb150eff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2eafdf-e0c3-4702-aa15-a72deada996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91B4A0-B92C-4767-8D27-D8FF31F0473E}">
  <ds:schemaRefs>
    <ds:schemaRef ds:uri="http://www.w3.org/XML/1998/namespace"/>
    <ds:schemaRef ds:uri="http://schemas.microsoft.com/office/2006/metadata/properties"/>
    <ds:schemaRef ds:uri="http://schemas.openxmlformats.org/package/2006/metadata/core-properties"/>
    <ds:schemaRef ds:uri="15ada082-dc0a-4879-b24f-fe2cb150eff6"/>
    <ds:schemaRef ds:uri="http://schemas.microsoft.com/office/2006/documentManagement/types"/>
    <ds:schemaRef ds:uri="582eafdf-e0c3-4702-aa15-a72deada9963"/>
    <ds:schemaRef ds:uri="http://purl.org/dc/dcmitype/"/>
    <ds:schemaRef ds:uri="http://purl.org/dc/elements/1.1/"/>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4354AE3-7ABD-40C5-BD7A-E867348D157F}">
  <ds:schemaRefs>
    <ds:schemaRef ds:uri="http://schemas.microsoft.com/sharepoint/v3/contenttype/forms"/>
  </ds:schemaRefs>
</ds:datastoreItem>
</file>

<file path=customXml/itemProps3.xml><?xml version="1.0" encoding="utf-8"?>
<ds:datastoreItem xmlns:ds="http://schemas.openxmlformats.org/officeDocument/2006/customXml" ds:itemID="{D207C187-2216-4414-917C-7D81D46DE7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ada082-dc0a-4879-b24f-fe2cb150eff6"/>
    <ds:schemaRef ds:uri="582eafdf-e0c3-4702-aa15-a72deada99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8145</TotalTime>
  <Words>1390</Words>
  <Application>Microsoft Office PowerPoint</Application>
  <PresentationFormat>Custom</PresentationFormat>
  <Paragraphs>145</Paragraphs>
  <Slides>3</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vt:i4>
      </vt:variant>
    </vt:vector>
  </HeadingPairs>
  <TitlesOfParts>
    <vt:vector size="16" baseType="lpstr">
      <vt:lpstr>Argent</vt:lpstr>
      <vt:lpstr>segoe ui historic</vt:lpstr>
      <vt:lpstr>Calibri Light</vt:lpstr>
      <vt:lpstr>segoe ui historic</vt:lpstr>
      <vt:lpstr>Book Antiqua</vt:lpstr>
      <vt:lpstr>Poppins</vt:lpstr>
      <vt:lpstr>Times New Roman</vt:lpstr>
      <vt:lpstr>Arial</vt:lpstr>
      <vt:lpstr>Argent Italics</vt:lpstr>
      <vt:lpstr>Poppins Bold Italics</vt:lpstr>
      <vt:lpstr>inherit</vt:lpstr>
      <vt:lpstr>Calibri</vt:lpstr>
      <vt:lpstr>Office Theme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NEWSLETTER REBRAND</dc:title>
  <dc:creator>McGovern.Molly</dc:creator>
  <cp:lastModifiedBy>Kylie Morris</cp:lastModifiedBy>
  <cp:revision>874</cp:revision>
  <cp:lastPrinted>2024-03-15T04:24:06Z</cp:lastPrinted>
  <dcterms:created xsi:type="dcterms:W3CDTF">2006-08-16T00:00:00Z</dcterms:created>
  <dcterms:modified xsi:type="dcterms:W3CDTF">2024-03-15T04:54:17Z</dcterms:modified>
  <dc:identifier>DAFRmp9CDhU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0x010100632ACD2A8CCEBE49AB90BA004EDD41F2</vt:lpwstr>
  </property>
</Properties>
</file>